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lvl="0">
      <a:defRPr lang="tr-TR"/>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73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C48C4D-97E8-4F31-AC79-5AB501173AA2}" type="datetimeFigureOut">
              <a:rPr lang="tr-TR" smtClean="0"/>
              <a:pPr/>
              <a:t>30.01.2024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FEB795-7F78-4105-850D-5B25A35D1A0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A5FBAEA1-A916-4B7E-AA99-158C4B98160A}" type="slidenum">
              <a:rPr lang="tr-TR" altLang="tr-TR" sz="1400" smtClean="0"/>
              <a:pPr>
                <a:spcBef>
                  <a:spcPct val="0"/>
                </a:spcBef>
              </a:pPr>
              <a:t>3</a:t>
            </a:fld>
            <a:endParaRPr lang="tr-TR" altLang="tr-TR" sz="1400" dirty="0"/>
          </a:p>
        </p:txBody>
      </p:sp>
      <p:sp>
        <p:nvSpPr>
          <p:cNvPr id="819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6"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altLang="tr-TR" dirty="0"/>
          </a:p>
        </p:txBody>
      </p:sp>
    </p:spTree>
    <p:extLst>
      <p:ext uri="{BB962C8B-B14F-4D97-AF65-F5344CB8AC3E}">
        <p14:creationId xmlns:p14="http://schemas.microsoft.com/office/powerpoint/2010/main" val="3982319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DFEB795-7F78-4105-850D-5B25A35D1A05}" type="slidenum">
              <a:rPr lang="tr-TR" smtClean="0"/>
              <a:pPr/>
              <a:t>19</a:t>
            </a:fld>
            <a:endParaRPr lang="tr-TR"/>
          </a:p>
        </p:txBody>
      </p:sp>
    </p:spTree>
    <p:extLst>
      <p:ext uri="{BB962C8B-B14F-4D97-AF65-F5344CB8AC3E}">
        <p14:creationId xmlns:p14="http://schemas.microsoft.com/office/powerpoint/2010/main" val="1280533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DFEB795-7F78-4105-850D-5B25A35D1A05}" type="slidenum">
              <a:rPr lang="tr-TR" smtClean="0"/>
              <a:pPr/>
              <a:t>20</a:t>
            </a:fld>
            <a:endParaRPr lang="tr-TR"/>
          </a:p>
        </p:txBody>
      </p:sp>
    </p:spTree>
    <p:extLst>
      <p:ext uri="{BB962C8B-B14F-4D97-AF65-F5344CB8AC3E}">
        <p14:creationId xmlns:p14="http://schemas.microsoft.com/office/powerpoint/2010/main" val="156125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30.01.2024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033303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30.01.2024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98191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30.01.2024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80737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30.01.2024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23351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30.01.2024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2130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30.01.2024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05311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30.01.2024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92252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30.01.2024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350691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30.01.2024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654099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30.01.2024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1905951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30.01.2024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861848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30.01.2024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073435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30.01.2024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887966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30.01.2024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0614498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30.01.2024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159411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30.01.2024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402979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9F75050-0E15-4C5B-92B0-66D068882F1F}" type="datetimeFigureOut">
              <a:rPr lang="tr-TR" smtClean="0"/>
              <a:pPr/>
              <a:t>30.01.2024</a:t>
            </a:fld>
            <a:endParaRPr lang="tr-T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351084473"/>
      </p:ext>
    </p:extLst>
  </p:cSld>
  <p:clrMap bg1="lt1" tx1="dk1" bg2="lt2" tx2="dk2" accent1="accent1" accent2="accent2" accent3="accent3" accent4="accent4" accent5="accent5" accent6="accent6" hlink="hlink" folHlink="folHlink"/>
  <p:sldLayoutIdLst>
    <p:sldLayoutId id="2147484382" r:id="rId1"/>
    <p:sldLayoutId id="2147484383" r:id="rId2"/>
    <p:sldLayoutId id="2147484384" r:id="rId3"/>
    <p:sldLayoutId id="2147484385" r:id="rId4"/>
    <p:sldLayoutId id="2147484386" r:id="rId5"/>
    <p:sldLayoutId id="2147484387" r:id="rId6"/>
    <p:sldLayoutId id="2147484388" r:id="rId7"/>
    <p:sldLayoutId id="2147484389" r:id="rId8"/>
    <p:sldLayoutId id="2147484390" r:id="rId9"/>
    <p:sldLayoutId id="2147484391" r:id="rId10"/>
    <p:sldLayoutId id="2147484392" r:id="rId11"/>
    <p:sldLayoutId id="2147484393" r:id="rId12"/>
    <p:sldLayoutId id="2147484394" r:id="rId13"/>
    <p:sldLayoutId id="2147484395" r:id="rId14"/>
    <p:sldLayoutId id="2147484396" r:id="rId15"/>
    <p:sldLayoutId id="2147484397" r:id="rId16"/>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539552" y="980728"/>
            <a:ext cx="7776864" cy="4524315"/>
          </a:xfrm>
          <a:prstGeom prst="rect">
            <a:avLst/>
          </a:prstGeom>
        </p:spPr>
        <p:txBody>
          <a:bodyPr wrap="square">
            <a:spAutoFit/>
          </a:bodyPr>
          <a:lstStyle/>
          <a:p>
            <a:pPr algn="ctr"/>
            <a:r>
              <a:rPr lang="tr-TR" sz="3600" b="1" dirty="0"/>
              <a:t>T.C.</a:t>
            </a:r>
            <a:br>
              <a:rPr lang="tr-TR" sz="3600" dirty="0"/>
            </a:br>
            <a:r>
              <a:rPr lang="tr-TR" sz="3600" b="1" dirty="0"/>
              <a:t>NUSAYBİN KAYMAKAMLIĞI</a:t>
            </a:r>
            <a:br>
              <a:rPr lang="tr-TR" sz="3600" dirty="0"/>
            </a:br>
            <a:r>
              <a:rPr lang="tr-TR" sz="3600" dirty="0"/>
              <a:t>Nusaybin Mesleki Eğitim Merkezi Müdürlüğü</a:t>
            </a:r>
            <a:br>
              <a:rPr lang="tr-TR" sz="3600" dirty="0"/>
            </a:br>
            <a:br>
              <a:rPr lang="tr-TR" sz="3600" dirty="0"/>
            </a:br>
            <a:r>
              <a:rPr lang="tr-TR" sz="3600" b="1" dirty="0"/>
              <a:t>Brifing Dosyası</a:t>
            </a:r>
            <a:br>
              <a:rPr lang="tr-TR" sz="3600" dirty="0"/>
            </a:br>
            <a:r>
              <a:rPr lang="tr-TR" sz="3600" b="1" dirty="0"/>
              <a:t>(2023-2024)</a:t>
            </a:r>
            <a:br>
              <a:rPr lang="tr-TR" sz="3600" dirty="0">
                <a:solidFill>
                  <a:srgbClr val="00B0F0"/>
                </a:solidFill>
              </a:rPr>
            </a:br>
            <a:endParaRPr lang="tr-TR" sz="3600"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31250"/>
            <a:ext cx="7992888" cy="5275238"/>
          </a:xfrm>
        </p:spPr>
        <p:txBody>
          <a:bodyPr>
            <a:noAutofit/>
          </a:bodyPr>
          <a:lstStyle/>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Sosyal güvenlik şemsiyesi altında, İş kazalarına ve meslek hastalıklarına karşı </a:t>
            </a:r>
            <a:r>
              <a:rPr lang="tr-TR" sz="1600" dirty="0">
                <a:solidFill>
                  <a:srgbClr val="FF0000"/>
                </a:solidFill>
                <a:latin typeface="Times New Roman" panose="02020603050405020304" pitchFamily="18" charset="0"/>
                <a:cs typeface="Times New Roman" panose="02020603050405020304" pitchFamily="18" charset="0"/>
              </a:rPr>
              <a:t>devlet tarafından sigortalanıyor.</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Meslek öğrenirken 9,10 ve 11. sınıf öğrencilerine  asgari ücretin %30’ undan az olmamak üzere </a:t>
            </a:r>
            <a:r>
              <a:rPr lang="tr-TR" sz="1600" dirty="0">
                <a:solidFill>
                  <a:srgbClr val="FF0000"/>
                </a:solidFill>
                <a:latin typeface="Times New Roman" panose="02020603050405020304" pitchFamily="18" charset="0"/>
                <a:cs typeface="Times New Roman" panose="02020603050405020304" pitchFamily="18" charset="0"/>
              </a:rPr>
              <a:t>(5667 TL)</a:t>
            </a:r>
            <a:r>
              <a:rPr lang="tr-TR" sz="1600" dirty="0">
                <a:latin typeface="Times New Roman" panose="02020603050405020304" pitchFamily="18" charset="0"/>
                <a:cs typeface="Times New Roman" panose="02020603050405020304" pitchFamily="18" charset="0"/>
              </a:rPr>
              <a:t> ücret alırsınız. 12. sınıf öğrencilerine ise asgari ücretin yarısından az olmamak üzere  </a:t>
            </a:r>
            <a:r>
              <a:rPr lang="tr-TR" sz="1600" dirty="0">
                <a:solidFill>
                  <a:srgbClr val="FF0000"/>
                </a:solidFill>
                <a:latin typeface="Times New Roman" panose="02020603050405020304" pitchFamily="18" charset="0"/>
                <a:cs typeface="Times New Roman" panose="02020603050405020304" pitchFamily="18" charset="0"/>
              </a:rPr>
              <a:t>(8501 TL) </a:t>
            </a:r>
            <a:r>
              <a:rPr lang="tr-TR" sz="1600" dirty="0">
                <a:latin typeface="Times New Roman" panose="02020603050405020304" pitchFamily="18" charset="0"/>
                <a:cs typeface="Times New Roman" panose="02020603050405020304" pitchFamily="18" charset="0"/>
              </a:rPr>
              <a:t>ücreti verilir.</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Eğitimlerin sonunda 11. sınıfın sonunda </a:t>
            </a:r>
            <a:r>
              <a:rPr lang="tr-TR" sz="1600" dirty="0">
                <a:solidFill>
                  <a:srgbClr val="FF0000"/>
                </a:solidFill>
                <a:latin typeface="Times New Roman" panose="02020603050405020304" pitchFamily="18" charset="0"/>
                <a:cs typeface="Times New Roman" panose="02020603050405020304" pitchFamily="18" charset="0"/>
              </a:rPr>
              <a:t>Kalfalık</a:t>
            </a:r>
            <a:r>
              <a:rPr lang="tr-TR" sz="1600" dirty="0">
                <a:latin typeface="Times New Roman" panose="02020603050405020304" pitchFamily="18" charset="0"/>
                <a:cs typeface="Times New Roman" panose="02020603050405020304" pitchFamily="18" charset="0"/>
              </a:rPr>
              <a:t> ve 12. sınıfın sonunda </a:t>
            </a:r>
            <a:r>
              <a:rPr lang="tr-TR" sz="1600" dirty="0">
                <a:solidFill>
                  <a:srgbClr val="FF0000"/>
                </a:solidFill>
                <a:latin typeface="Times New Roman" panose="02020603050405020304" pitchFamily="18" charset="0"/>
                <a:cs typeface="Times New Roman" panose="02020603050405020304" pitchFamily="18" charset="0"/>
              </a:rPr>
              <a:t>Mesleki ve Teknik Lise Diploması </a:t>
            </a:r>
            <a:r>
              <a:rPr lang="tr-TR" sz="1600" dirty="0">
                <a:latin typeface="Times New Roman" panose="02020603050405020304" pitchFamily="18" charset="0"/>
                <a:cs typeface="Times New Roman" panose="02020603050405020304" pitchFamily="18" charset="0"/>
              </a:rPr>
              <a:t> ve </a:t>
            </a:r>
            <a:r>
              <a:rPr lang="tr-TR" sz="1600" dirty="0">
                <a:solidFill>
                  <a:srgbClr val="FF0000"/>
                </a:solidFill>
                <a:latin typeface="Times New Roman" panose="02020603050405020304" pitchFamily="18" charset="0"/>
                <a:cs typeface="Times New Roman" panose="02020603050405020304" pitchFamily="18" charset="0"/>
              </a:rPr>
              <a:t>Ustalık</a:t>
            </a:r>
            <a:r>
              <a:rPr lang="tr-TR" sz="1600" dirty="0">
                <a:latin typeface="Times New Roman" panose="02020603050405020304" pitchFamily="18" charset="0"/>
                <a:cs typeface="Times New Roman" panose="02020603050405020304" pitchFamily="18" charset="0"/>
              </a:rPr>
              <a:t> Belgeleri verilir.</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Kendi işinizi kurduğunuzda KOSGEB’ den </a:t>
            </a:r>
            <a:r>
              <a:rPr lang="tr-TR" sz="1600" dirty="0">
                <a:solidFill>
                  <a:srgbClr val="FF0000"/>
                </a:solidFill>
                <a:latin typeface="Times New Roman" panose="02020603050405020304" pitchFamily="18" charset="0"/>
                <a:cs typeface="Times New Roman" panose="02020603050405020304" pitchFamily="18" charset="0"/>
              </a:rPr>
              <a:t>50 bin TL</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lik</a:t>
            </a:r>
            <a:r>
              <a:rPr lang="tr-TR" sz="1600" dirty="0">
                <a:latin typeface="Times New Roman" panose="02020603050405020304" pitchFamily="18" charset="0"/>
                <a:cs typeface="Times New Roman" panose="02020603050405020304" pitchFamily="18" charset="0"/>
              </a:rPr>
              <a:t> hibe ve </a:t>
            </a:r>
            <a:r>
              <a:rPr lang="tr-TR" sz="1600" dirty="0">
                <a:solidFill>
                  <a:srgbClr val="FF0000"/>
                </a:solidFill>
                <a:latin typeface="Times New Roman" panose="02020603050405020304" pitchFamily="18" charset="0"/>
                <a:cs typeface="Times New Roman" panose="02020603050405020304" pitchFamily="18" charset="0"/>
              </a:rPr>
              <a:t>100 bin TL </a:t>
            </a:r>
            <a:r>
              <a:rPr lang="tr-TR" sz="1600" dirty="0">
                <a:latin typeface="Times New Roman" panose="02020603050405020304" pitchFamily="18" charset="0"/>
                <a:cs typeface="Times New Roman" panose="02020603050405020304" pitchFamily="18" charset="0"/>
              </a:rPr>
              <a:t>de faizsiz kredi</a:t>
            </a:r>
            <a:r>
              <a:rPr lang="tr-TR" sz="1600" dirty="0">
                <a:solidFill>
                  <a:srgbClr val="FF0000"/>
                </a:solidFill>
                <a:latin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cs typeface="Times New Roman" panose="02020603050405020304" pitchFamily="18" charset="0"/>
              </a:rPr>
              <a:t>desteği alabilirsiniz.</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Çıraklık eğitimine devam ederken Açık öğretime kayıt olabilir ve açık öğretimden mezun olmanız halinde </a:t>
            </a:r>
            <a:r>
              <a:rPr lang="tr-TR" sz="1600" dirty="0">
                <a:solidFill>
                  <a:srgbClr val="FF0000"/>
                </a:solidFill>
                <a:latin typeface="Times New Roman" panose="02020603050405020304" pitchFamily="18" charset="0"/>
                <a:cs typeface="Times New Roman" panose="02020603050405020304" pitchFamily="18" charset="0"/>
              </a:rPr>
              <a:t>lise diploması </a:t>
            </a:r>
            <a:r>
              <a:rPr lang="tr-TR" sz="1600" dirty="0">
                <a:latin typeface="Times New Roman" panose="02020603050405020304" pitchFamily="18" charset="0"/>
                <a:cs typeface="Times New Roman" panose="02020603050405020304" pitchFamily="18" charset="0"/>
              </a:rPr>
              <a:t>alabilir ve</a:t>
            </a:r>
            <a:r>
              <a:rPr lang="tr-TR" sz="1600" dirty="0">
                <a:solidFill>
                  <a:srgbClr val="FF0000"/>
                </a:solidFill>
                <a:latin typeface="Times New Roman" panose="02020603050405020304" pitchFamily="18" charset="0"/>
                <a:cs typeface="Times New Roman" panose="02020603050405020304" pitchFamily="18" charset="0"/>
              </a:rPr>
              <a:t> üniversiteye gitme imkanına </a:t>
            </a:r>
            <a:r>
              <a:rPr lang="tr-TR" sz="1600" dirty="0">
                <a:latin typeface="Times New Roman" panose="02020603050405020304" pitchFamily="18" charset="0"/>
                <a:cs typeface="Times New Roman" panose="02020603050405020304" pitchFamily="18" charset="0"/>
              </a:rPr>
              <a:t>sahip olabilirsiniz.</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Yeterliliklerinizi gösteren uluslararası </a:t>
            </a:r>
            <a:r>
              <a:rPr lang="tr-TR" sz="1600" dirty="0">
                <a:solidFill>
                  <a:srgbClr val="FF0000"/>
                </a:solidFill>
                <a:latin typeface="Times New Roman" panose="02020603050405020304" pitchFamily="18" charset="0"/>
                <a:cs typeface="Times New Roman" panose="02020603050405020304" pitchFamily="18" charset="0"/>
              </a:rPr>
              <a:t>EUROPASS Sertifika Eki</a:t>
            </a:r>
            <a:r>
              <a:rPr lang="tr-TR" sz="1600" dirty="0">
                <a:latin typeface="Times New Roman" panose="02020603050405020304" pitchFamily="18" charset="0"/>
                <a:cs typeface="Times New Roman" panose="02020603050405020304" pitchFamily="18" charset="0"/>
              </a:rPr>
              <a:t>’ ne sahip olabilirsiniz.</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Şartlarınızın uygun olması halinde </a:t>
            </a:r>
            <a:r>
              <a:rPr lang="tr-TR" sz="1600" dirty="0">
                <a:solidFill>
                  <a:srgbClr val="FF0000"/>
                </a:solidFill>
                <a:latin typeface="Times New Roman" panose="02020603050405020304" pitchFamily="18" charset="0"/>
                <a:cs typeface="Times New Roman" panose="02020603050405020304" pitchFamily="18" charset="0"/>
              </a:rPr>
              <a:t>askerlik işlemleri tecil </a:t>
            </a:r>
            <a:r>
              <a:rPr lang="tr-TR" sz="1600" dirty="0">
                <a:latin typeface="Times New Roman" panose="02020603050405020304" pitchFamily="18" charset="0"/>
                <a:cs typeface="Times New Roman" panose="02020603050405020304" pitchFamily="18" charset="0"/>
              </a:rPr>
              <a:t>edilebilir.</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Çırak öğrenciler her türlü </a:t>
            </a:r>
            <a:r>
              <a:rPr lang="tr-TR" sz="1600" dirty="0">
                <a:solidFill>
                  <a:srgbClr val="FF0000"/>
                </a:solidFill>
                <a:latin typeface="Times New Roman" panose="02020603050405020304" pitchFamily="18" charset="0"/>
                <a:cs typeface="Times New Roman" panose="02020603050405020304" pitchFamily="18" charset="0"/>
              </a:rPr>
              <a:t>öğrencilik haklarından </a:t>
            </a:r>
            <a:r>
              <a:rPr lang="tr-TR" sz="1600" dirty="0">
                <a:latin typeface="Times New Roman" panose="02020603050405020304" pitchFamily="18" charset="0"/>
                <a:cs typeface="Times New Roman" panose="02020603050405020304" pitchFamily="18" charset="0"/>
              </a:rPr>
              <a:t>faydalanırlar.</a:t>
            </a:r>
          </a:p>
          <a:p>
            <a:endParaRPr lang="tr-TR" sz="1600" dirty="0">
              <a:latin typeface="Times New Roman" panose="02020603050405020304" pitchFamily="18" charset="0"/>
              <a:cs typeface="Times New Roman" panose="02020603050405020304" pitchFamily="18" charset="0"/>
            </a:endParaRPr>
          </a:p>
          <a:p>
            <a:pPr>
              <a:buFont typeface="Wingdings 2" panose="05020102010507070707" pitchFamily="18" charset="2"/>
              <a:buChar char=""/>
            </a:pPr>
            <a:endParaRPr lang="tr-TR" sz="16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10</a:t>
            </a:fld>
            <a:endParaRPr lang="tr-TR" dirty="0"/>
          </a:p>
        </p:txBody>
      </p:sp>
      <p:sp>
        <p:nvSpPr>
          <p:cNvPr id="5" name="Text Box 104"/>
          <p:cNvSpPr txBox="1">
            <a:spLocks noChangeArrowheads="1"/>
          </p:cNvSpPr>
          <p:nvPr/>
        </p:nvSpPr>
        <p:spPr bwMode="auto">
          <a:xfrm>
            <a:off x="618963" y="260648"/>
            <a:ext cx="7906074" cy="61020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fontAlgn="ctr">
              <a:spcBef>
                <a:spcPct val="20000"/>
              </a:spcBef>
              <a:defRPr sz="2000" b="1">
                <a:solidFill>
                  <a:srgbClr val="404040"/>
                </a:solidFill>
                <a:latin typeface="Arial" panose="020B0604020202020204" pitchFamily="34" charset="0"/>
              </a:defRPr>
            </a:lvl1pPr>
          </a:lstStyle>
          <a:p>
            <a:r>
              <a:rPr lang="tr-TR" dirty="0"/>
              <a:t>MESLEKİ EĞİTİMİN ÖĞRENCİLERE YARARLARI-1</a:t>
            </a:r>
          </a:p>
        </p:txBody>
      </p:sp>
    </p:spTree>
    <p:extLst>
      <p:ext uri="{BB962C8B-B14F-4D97-AF65-F5344CB8AC3E}">
        <p14:creationId xmlns:p14="http://schemas.microsoft.com/office/powerpoint/2010/main" val="23809037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4586" y="1484784"/>
            <a:ext cx="6552728" cy="2887811"/>
          </a:xfrm>
        </p:spPr>
        <p:txBody>
          <a:bodyPr>
            <a:noAutofit/>
          </a:bodyPr>
          <a:lstStyle/>
          <a:p>
            <a:pPr lvl="0">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İşyerinde çalışan ve merkezlerde eğitime alınan çırakların sigorta primleri devlet tarafından karşılanır. </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Yanında çalıştırdığı 9, 10 ve 11. sınıf  çırak öğrencisi için, kendisine her ay, aylık net asgari ücretin %30’unun üçte ikisi </a:t>
            </a:r>
            <a:r>
              <a:rPr lang="tr-TR" sz="1600" dirty="0">
                <a:solidFill>
                  <a:srgbClr val="FF0000"/>
                </a:solidFill>
                <a:latin typeface="Times New Roman" panose="02020603050405020304" pitchFamily="18" charset="0"/>
                <a:cs typeface="Times New Roman" panose="02020603050405020304" pitchFamily="18" charset="0"/>
              </a:rPr>
              <a:t>(5667 TL) </a:t>
            </a:r>
            <a:r>
              <a:rPr lang="tr-TR" sz="1600" dirty="0">
                <a:latin typeface="Times New Roman" panose="02020603050405020304" pitchFamily="18" charset="0"/>
                <a:cs typeface="Times New Roman" panose="02020603050405020304" pitchFamily="18" charset="0"/>
              </a:rPr>
              <a:t>devlet katkısı olarak ödenir. 12. sınıf öğrencilerine ise asgari ücretin %50’si</a:t>
            </a:r>
            <a:r>
              <a:rPr lang="tr-TR" sz="1600" dirty="0">
                <a:solidFill>
                  <a:srgbClr val="FF0000"/>
                </a:solidFill>
                <a:latin typeface="Times New Roman" panose="02020603050405020304" pitchFamily="18" charset="0"/>
                <a:cs typeface="Times New Roman" panose="02020603050405020304" pitchFamily="18" charset="0"/>
              </a:rPr>
              <a:t>(8501 TL) </a:t>
            </a:r>
            <a:r>
              <a:rPr lang="tr-TR" sz="1600" dirty="0">
                <a:latin typeface="Times New Roman" panose="02020603050405020304" pitchFamily="18" charset="0"/>
                <a:cs typeface="Times New Roman" panose="02020603050405020304" pitchFamily="18" charset="0"/>
              </a:rPr>
              <a:t>devlet katkısı ödenir.</a:t>
            </a:r>
          </a:p>
          <a:p>
            <a:pPr lvl="0">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Çırak öğrenciye ödenen ücretler her türlü vergiden muaftır.</a:t>
            </a:r>
          </a:p>
          <a:p>
            <a:endParaRPr lang="tr-TR" sz="3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11</a:t>
            </a:fld>
            <a:endParaRPr lang="tr-TR"/>
          </a:p>
        </p:txBody>
      </p:sp>
      <p:sp>
        <p:nvSpPr>
          <p:cNvPr id="5" name="Text Box 104"/>
          <p:cNvSpPr txBox="1">
            <a:spLocks noChangeArrowheads="1"/>
          </p:cNvSpPr>
          <p:nvPr/>
        </p:nvSpPr>
        <p:spPr bwMode="auto">
          <a:xfrm>
            <a:off x="467544" y="476672"/>
            <a:ext cx="7906074" cy="61020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fontAlgn="ctr">
              <a:spcBef>
                <a:spcPct val="20000"/>
              </a:spcBef>
              <a:defRPr sz="2000" b="1">
                <a:solidFill>
                  <a:srgbClr val="404040"/>
                </a:solidFill>
                <a:latin typeface="Arial" panose="020B0604020202020204" pitchFamily="34" charset="0"/>
              </a:defRPr>
            </a:lvl1pPr>
          </a:lstStyle>
          <a:p>
            <a:r>
              <a:rPr lang="tr-TR" dirty="0"/>
              <a:t>MESLEKİ EĞİTİMİN İŞVERENE YARARLARI-2</a:t>
            </a:r>
          </a:p>
        </p:txBody>
      </p:sp>
    </p:spTree>
    <p:extLst>
      <p:ext uri="{BB962C8B-B14F-4D97-AF65-F5344CB8AC3E}">
        <p14:creationId xmlns:p14="http://schemas.microsoft.com/office/powerpoint/2010/main" val="10946588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36431" y="1246910"/>
            <a:ext cx="7763961" cy="3262209"/>
          </a:xfrm>
        </p:spPr>
        <p:txBody>
          <a:bodyPr>
            <a:noAutofit/>
          </a:bodyPr>
          <a:lstStyle/>
          <a:p>
            <a:pPr marL="0" lvl="0" indent="0" algn="just" defTabSz="457200">
              <a:lnSpc>
                <a:spcPct val="100000"/>
              </a:lnSpc>
              <a:buClr>
                <a:srgbClr val="A53010"/>
              </a:buClr>
              <a:buNone/>
            </a:pPr>
            <a:r>
              <a:rPr lang="tr-TR" altLang="tr-TR" sz="1600" b="1" dirty="0">
                <a:solidFill>
                  <a:srgbClr val="0070C0"/>
                </a:solidFill>
                <a:latin typeface="Times New Roman" panose="02020603050405020304" pitchFamily="18" charset="0"/>
                <a:cs typeface="Times New Roman" panose="02020603050405020304" pitchFamily="18" charset="0"/>
              </a:rPr>
              <a:t>3308 sayılı Mesleki Eğitim Kanunu</a:t>
            </a:r>
          </a:p>
          <a:p>
            <a:pPr marL="0" lvl="0" indent="0" algn="just" defTabSz="457200">
              <a:lnSpc>
                <a:spcPct val="100000"/>
              </a:lnSpc>
              <a:buClr>
                <a:srgbClr val="A53010"/>
              </a:buClr>
              <a:buNone/>
            </a:pPr>
            <a:r>
              <a:rPr lang="tr-TR" altLang="tr-TR" sz="1600" b="1" dirty="0">
                <a:solidFill>
                  <a:srgbClr val="0070C0"/>
                </a:solidFill>
                <a:latin typeface="Times New Roman" panose="02020603050405020304" pitchFamily="18" charset="0"/>
                <a:cs typeface="Times New Roman" panose="02020603050405020304" pitchFamily="18" charset="0"/>
              </a:rPr>
              <a:t>Madde 25- </a:t>
            </a:r>
            <a:r>
              <a:rPr lang="tr-TR" altLang="tr-TR" sz="1600" dirty="0">
                <a:latin typeface="Times New Roman" panose="02020603050405020304" pitchFamily="18" charset="0"/>
                <a:cs typeface="Times New Roman" panose="02020603050405020304" pitchFamily="18" charset="0"/>
              </a:rPr>
              <a:t>Aday çırak, çıraklar, işletmelerde mesleki eğitim gören öğrenciler ile mesleki ve teknik ortaöğretim okul ve kurumlarında okumakta iken staja, tamamlayıcı eğitime veya alan eğitimine tabi tutulan öğrencilerin </a:t>
            </a:r>
            <a:r>
              <a:rPr lang="tr-TR" altLang="tr-TR" sz="1600" u="sng" dirty="0">
                <a:latin typeface="Times New Roman" panose="02020603050405020304" pitchFamily="18" charset="0"/>
                <a:cs typeface="Times New Roman" panose="02020603050405020304" pitchFamily="18" charset="0"/>
              </a:rPr>
              <a:t>sigorta primleri</a:t>
            </a:r>
            <a:r>
              <a:rPr lang="tr-TR" altLang="tr-TR" sz="1600" dirty="0">
                <a:latin typeface="Times New Roman" panose="02020603050405020304" pitchFamily="18" charset="0"/>
                <a:cs typeface="Times New Roman" panose="02020603050405020304" pitchFamily="18" charset="0"/>
              </a:rPr>
              <a:t> asgari ücretin yüzde ellisi üzerinden, Bakanlık ile mesleki ve teknik eğitim yapan yükseköğretim kurumlarının bağlı olduğu üniversitelerin bütçesine konulan ödenekten karşılanır.</a:t>
            </a:r>
          </a:p>
          <a:p>
            <a:pPr marL="0" lvl="0" indent="0" algn="just" defTabSz="457200">
              <a:lnSpc>
                <a:spcPct val="100000"/>
              </a:lnSpc>
              <a:buClr>
                <a:srgbClr val="A53010"/>
              </a:buClr>
              <a:buNone/>
            </a:pPr>
            <a:r>
              <a:rPr lang="tr-TR" altLang="tr-TR" sz="1600" b="1" u="sng" dirty="0">
                <a:solidFill>
                  <a:srgbClr val="FF0000"/>
                </a:solidFill>
                <a:latin typeface="Times New Roman" panose="02020603050405020304" pitchFamily="18" charset="0"/>
                <a:cs typeface="Times New Roman" panose="02020603050405020304" pitchFamily="18" charset="0"/>
              </a:rPr>
              <a:t>(İş kazası, meslek hastalığı ve hastalık sigortası)</a:t>
            </a:r>
          </a:p>
        </p:txBody>
      </p:sp>
      <p:sp>
        <p:nvSpPr>
          <p:cNvPr id="4" name="Text Box 104"/>
          <p:cNvSpPr txBox="1">
            <a:spLocks noChangeArrowheads="1"/>
          </p:cNvSpPr>
          <p:nvPr/>
        </p:nvSpPr>
        <p:spPr bwMode="auto">
          <a:xfrm>
            <a:off x="614650" y="332656"/>
            <a:ext cx="7906074" cy="61020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fontAlgn="ctr">
              <a:spcBef>
                <a:spcPct val="20000"/>
              </a:spcBef>
              <a:defRPr sz="2000" b="1">
                <a:solidFill>
                  <a:srgbClr val="404040"/>
                </a:solidFill>
                <a:latin typeface="Arial" panose="020B0604020202020204" pitchFamily="34" charset="0"/>
              </a:defRPr>
            </a:lvl1pPr>
          </a:lstStyle>
          <a:p>
            <a:r>
              <a:rPr lang="tr-TR" dirty="0"/>
              <a:t>ÜCRET VE SOSYLA GÜVENLİK</a:t>
            </a:r>
          </a:p>
        </p:txBody>
      </p:sp>
    </p:spTree>
    <p:extLst>
      <p:ext uri="{BB962C8B-B14F-4D97-AF65-F5344CB8AC3E}">
        <p14:creationId xmlns:p14="http://schemas.microsoft.com/office/powerpoint/2010/main" val="13081741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412777"/>
            <a:ext cx="8640960" cy="5308698"/>
          </a:xfrm>
        </p:spPr>
        <p:txBody>
          <a:bodyPr>
            <a:noAutofit/>
          </a:bodyPr>
          <a:lstStyle/>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En az ilköğretim okulu mezunu veya ortaokul/imam hatip ortaokulu öğrenimini tamamlamış olup örgün eğitime devam etmeyenlerden, bir iş yerinde çalışarak meslek öğrenmek isteyenlerin, kanun kapsamındaki herhangi bir meslek dalında, mesleki eğitim merkezlerine kayıt yaptırmak suretiyle aldıkları eğitime çıraklık eğitimi denir.</a:t>
            </a:r>
          </a:p>
          <a:p>
            <a:pPr>
              <a:buFont typeface="Wingdings" panose="05000000000000000000" pitchFamily="2" charset="2"/>
              <a:buChar char="v"/>
            </a:pPr>
            <a:r>
              <a:rPr lang="tr-TR" altLang="tr-TR" sz="1600" dirty="0">
                <a:solidFill>
                  <a:prstClr val="black"/>
                </a:solidFill>
                <a:latin typeface="Times New Roman" panose="02020603050405020304" pitchFamily="18" charset="0"/>
                <a:cs typeface="Times New Roman" panose="02020603050405020304" pitchFamily="18" charset="0"/>
              </a:rPr>
              <a:t>Mesleki eğitim merkezi programı; Okulda verilen teorik eğitim ile işletmelerde yapılan pratik eğitimin bir bütünlük içerisinde uygulandığı, bireyleri bir mesleğe hazırlayan, mesleklerinde gelişmelerine olanak sağlayan, Kalfalık/Ustalık belgesine ve </a:t>
            </a:r>
            <a:r>
              <a:rPr lang="tr-TR" altLang="tr-TR" sz="1600" u="sng" dirty="0">
                <a:solidFill>
                  <a:srgbClr val="FF0000"/>
                </a:solidFill>
                <a:latin typeface="Times New Roman" panose="02020603050405020304" pitchFamily="18" charset="0"/>
                <a:cs typeface="Times New Roman" panose="02020603050405020304" pitchFamily="18" charset="0"/>
              </a:rPr>
              <a:t>diplomaya</a:t>
            </a:r>
            <a:r>
              <a:rPr lang="tr-TR" altLang="tr-TR" sz="1600" dirty="0">
                <a:solidFill>
                  <a:prstClr val="black"/>
                </a:solidFill>
                <a:latin typeface="Times New Roman" panose="02020603050405020304" pitchFamily="18" charset="0"/>
                <a:cs typeface="Times New Roman" panose="02020603050405020304" pitchFamily="18" charset="0"/>
              </a:rPr>
              <a:t> götüren program türüdür.</a:t>
            </a:r>
          </a:p>
          <a:p>
            <a:pPr marL="0" lvl="0" indent="0" defTabSz="457200">
              <a:lnSpc>
                <a:spcPct val="100000"/>
              </a:lnSpc>
              <a:buClr>
                <a:srgbClr val="A53010"/>
              </a:buClr>
              <a:buNone/>
            </a:pPr>
            <a:r>
              <a:rPr lang="tr-TR" altLang="tr-TR" sz="1600" dirty="0">
                <a:solidFill>
                  <a:prstClr val="black"/>
                </a:solidFill>
                <a:latin typeface="Times New Roman" panose="02020603050405020304" pitchFamily="18" charset="0"/>
                <a:cs typeface="Times New Roman" panose="02020603050405020304" pitchFamily="18" charset="0"/>
              </a:rPr>
              <a:t>       Çırak öğrenciler haftada;  </a:t>
            </a:r>
            <a:r>
              <a:rPr lang="tr-TR" altLang="tr-TR" sz="1600" b="1" dirty="0">
                <a:solidFill>
                  <a:srgbClr val="FF0000"/>
                </a:solidFill>
                <a:latin typeface="Times New Roman" panose="02020603050405020304" pitchFamily="18" charset="0"/>
                <a:cs typeface="Times New Roman" panose="02020603050405020304" pitchFamily="18" charset="0"/>
              </a:rPr>
              <a:t>1 veya 2 gün okulda teorik eğitim,  </a:t>
            </a:r>
            <a:r>
              <a:rPr lang="tr-TR" altLang="tr-TR" sz="1600" b="1" dirty="0">
                <a:solidFill>
                  <a:srgbClr val="0070C0"/>
                </a:solidFill>
                <a:latin typeface="Times New Roman" panose="02020603050405020304" pitchFamily="18" charset="0"/>
                <a:cs typeface="Times New Roman" panose="02020603050405020304" pitchFamily="18" charset="0"/>
              </a:rPr>
              <a:t>4 veya 5 gün  işletmelerde pratik      </a:t>
            </a:r>
          </a:p>
          <a:p>
            <a:pPr marL="0" lvl="0" indent="0" defTabSz="457200">
              <a:lnSpc>
                <a:spcPct val="100000"/>
              </a:lnSpc>
              <a:buClr>
                <a:srgbClr val="A53010"/>
              </a:buClr>
              <a:buNone/>
            </a:pPr>
            <a:r>
              <a:rPr lang="tr-TR" altLang="tr-TR" sz="1600" b="1" dirty="0">
                <a:solidFill>
                  <a:srgbClr val="0070C0"/>
                </a:solidFill>
                <a:latin typeface="Times New Roman" panose="02020603050405020304" pitchFamily="18" charset="0"/>
                <a:cs typeface="Times New Roman" panose="02020603050405020304" pitchFamily="18" charset="0"/>
              </a:rPr>
              <a:t>        eğitim alırlar.</a:t>
            </a:r>
          </a:p>
          <a:p>
            <a:pPr defTabSz="457200">
              <a:buClr>
                <a:srgbClr val="A53010"/>
              </a:buClr>
              <a:buFont typeface="Wingdings" panose="05000000000000000000" pitchFamily="2" charset="2"/>
              <a:buChar char="Ø"/>
            </a:pPr>
            <a:endParaRPr lang="tr-TR" altLang="tr-TR" sz="1600" b="1" dirty="0">
              <a:solidFill>
                <a:srgbClr val="0070C0"/>
              </a:solidFill>
              <a:latin typeface="Times New Roman" panose="02020603050405020304" pitchFamily="18" charset="0"/>
              <a:cs typeface="Times New Roman" panose="02020603050405020304" pitchFamily="18" charset="0"/>
            </a:endParaRPr>
          </a:p>
          <a:p>
            <a:pPr lvl="0" defTabSz="457200">
              <a:lnSpc>
                <a:spcPct val="100000"/>
              </a:lnSpc>
              <a:buClr>
                <a:srgbClr val="A53010"/>
              </a:buClr>
              <a:buFont typeface="Wingdings" panose="05000000000000000000" pitchFamily="2" charset="2"/>
              <a:buChar char="Ø"/>
            </a:pPr>
            <a:endParaRPr lang="tr-TR" altLang="tr-TR" sz="1600" b="1" dirty="0">
              <a:solidFill>
                <a:srgbClr val="0070C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11.Sınıf sonunda başarılı olanlara </a:t>
            </a:r>
            <a:r>
              <a:rPr lang="tr-TR" sz="1600" dirty="0">
                <a:solidFill>
                  <a:srgbClr val="FF0000"/>
                </a:solidFill>
                <a:latin typeface="Times New Roman" panose="02020603050405020304" pitchFamily="18" charset="0"/>
                <a:cs typeface="Times New Roman" panose="02020603050405020304" pitchFamily="18" charset="0"/>
              </a:rPr>
              <a:t>KALFALIK BELGESİ,</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12.Sınıf sonunda başarılı olanlara </a:t>
            </a:r>
            <a:r>
              <a:rPr lang="tr-TR" sz="1600" dirty="0">
                <a:solidFill>
                  <a:srgbClr val="FF0000"/>
                </a:solidFill>
                <a:latin typeface="Times New Roman" panose="02020603050405020304" pitchFamily="18" charset="0"/>
                <a:cs typeface="Times New Roman" panose="02020603050405020304" pitchFamily="18" charset="0"/>
              </a:rPr>
              <a:t>USTALIK BELGESİ ve DİPLOMA </a:t>
            </a:r>
            <a:r>
              <a:rPr lang="tr-TR" sz="1600" dirty="0">
                <a:latin typeface="Times New Roman" panose="02020603050405020304" pitchFamily="18" charset="0"/>
                <a:cs typeface="Times New Roman" panose="02020603050405020304" pitchFamily="18" charset="0"/>
              </a:rPr>
              <a:t>verilmektedir.</a:t>
            </a:r>
          </a:p>
        </p:txBody>
      </p:sp>
      <p:sp>
        <p:nvSpPr>
          <p:cNvPr id="4" name="Slayt Numarası Yer Tutucusu 3"/>
          <p:cNvSpPr>
            <a:spLocks noGrp="1"/>
          </p:cNvSpPr>
          <p:nvPr>
            <p:ph type="sldNum" sz="quarter" idx="12"/>
          </p:nvPr>
        </p:nvSpPr>
        <p:spPr/>
        <p:txBody>
          <a:bodyPr/>
          <a:lstStyle/>
          <a:p>
            <a:fld id="{B1DEFA8C-F947-479F-BE07-76B6B3F80BF1}" type="slidenum">
              <a:rPr lang="tr-TR" smtClean="0"/>
              <a:pPr/>
              <a:t>13</a:t>
            </a:fld>
            <a:endParaRPr lang="tr-TR"/>
          </a:p>
        </p:txBody>
      </p:sp>
      <p:sp>
        <p:nvSpPr>
          <p:cNvPr id="5" name="Text Box 104"/>
          <p:cNvSpPr txBox="1">
            <a:spLocks noChangeArrowheads="1"/>
          </p:cNvSpPr>
          <p:nvPr/>
        </p:nvSpPr>
        <p:spPr bwMode="auto">
          <a:xfrm>
            <a:off x="618963" y="476672"/>
            <a:ext cx="7906074" cy="61020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fontAlgn="ctr">
              <a:spcBef>
                <a:spcPct val="20000"/>
              </a:spcBef>
              <a:defRPr sz="2000" b="1">
                <a:solidFill>
                  <a:srgbClr val="404040"/>
                </a:solidFill>
                <a:latin typeface="Arial" panose="020B0604020202020204" pitchFamily="34" charset="0"/>
              </a:defRPr>
            </a:lvl1pPr>
          </a:lstStyle>
          <a:p>
            <a:r>
              <a:rPr lang="tr-TR" dirty="0"/>
              <a:t>MESLEKİ EĞİTİM ÖĞRENCİLERİNİN ÇIRAKLIK EĞİTİMİ</a:t>
            </a:r>
          </a:p>
        </p:txBody>
      </p:sp>
    </p:spTree>
    <p:extLst>
      <p:ext uri="{BB962C8B-B14F-4D97-AF65-F5344CB8AC3E}">
        <p14:creationId xmlns:p14="http://schemas.microsoft.com/office/powerpoint/2010/main" val="16702206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2081874135"/>
              </p:ext>
            </p:extLst>
          </p:nvPr>
        </p:nvGraphicFramePr>
        <p:xfrm>
          <a:off x="755576" y="1745783"/>
          <a:ext cx="6347048" cy="1832576"/>
        </p:xfrm>
        <a:graphic>
          <a:graphicData uri="http://schemas.openxmlformats.org/drawingml/2006/table">
            <a:tbl>
              <a:tblPr firstRow="1" bandRow="1">
                <a:tableStyleId>{8A107856-5554-42FB-B03E-39F5DBC370BA}</a:tableStyleId>
              </a:tblPr>
              <a:tblGrid>
                <a:gridCol w="2026652">
                  <a:extLst>
                    <a:ext uri="{9D8B030D-6E8A-4147-A177-3AD203B41FA5}">
                      <a16:colId xmlns:a16="http://schemas.microsoft.com/office/drawing/2014/main" val="20001"/>
                    </a:ext>
                  </a:extLst>
                </a:gridCol>
                <a:gridCol w="1281115">
                  <a:extLst>
                    <a:ext uri="{9D8B030D-6E8A-4147-A177-3AD203B41FA5}">
                      <a16:colId xmlns:a16="http://schemas.microsoft.com/office/drawing/2014/main" val="20002"/>
                    </a:ext>
                  </a:extLst>
                </a:gridCol>
                <a:gridCol w="1543624">
                  <a:extLst>
                    <a:ext uri="{9D8B030D-6E8A-4147-A177-3AD203B41FA5}">
                      <a16:colId xmlns:a16="http://schemas.microsoft.com/office/drawing/2014/main" val="20003"/>
                    </a:ext>
                  </a:extLst>
                </a:gridCol>
                <a:gridCol w="1495657">
                  <a:extLst>
                    <a:ext uri="{9D8B030D-6E8A-4147-A177-3AD203B41FA5}">
                      <a16:colId xmlns:a16="http://schemas.microsoft.com/office/drawing/2014/main" val="20004"/>
                    </a:ext>
                  </a:extLst>
                </a:gridCol>
              </a:tblGrid>
              <a:tr h="411527">
                <a:tc>
                  <a:txBody>
                    <a:bodyPr/>
                    <a:lstStyle/>
                    <a:p>
                      <a:pPr algn="l" hangingPunct="0">
                        <a:spcBef>
                          <a:spcPts val="600"/>
                        </a:spcBef>
                        <a:spcAft>
                          <a:spcPts val="0"/>
                        </a:spcAft>
                      </a:pPr>
                      <a:r>
                        <a:rPr lang="tr-TR" sz="1200" dirty="0">
                          <a:effectLst/>
                        </a:rPr>
                        <a:t>           SINIF</a:t>
                      </a:r>
                      <a:endParaRPr lang="tr-TR" sz="1200" dirty="0">
                        <a:effectLst/>
                        <a:latin typeface="Times New Roman"/>
                        <a:ea typeface="Times New Roman"/>
                      </a:endParaRPr>
                    </a:p>
                  </a:txBody>
                  <a:tcPr marL="68580" marR="68580" marT="0" marB="0" anchor="ctr"/>
                </a:tc>
                <a:tc>
                  <a:txBody>
                    <a:bodyPr/>
                    <a:lstStyle/>
                    <a:p>
                      <a:pPr algn="ctr" hangingPunct="0">
                        <a:spcBef>
                          <a:spcPts val="600"/>
                        </a:spcBef>
                        <a:spcAft>
                          <a:spcPts val="0"/>
                        </a:spcAft>
                      </a:pPr>
                      <a:r>
                        <a:rPr lang="tr-TR" sz="1200" dirty="0">
                          <a:effectLst/>
                        </a:rPr>
                        <a:t>KIZ</a:t>
                      </a:r>
                      <a:endParaRPr lang="tr-TR" sz="1200" dirty="0">
                        <a:effectLst/>
                        <a:latin typeface="Times New Roman"/>
                        <a:ea typeface="Times New Roman"/>
                      </a:endParaRPr>
                    </a:p>
                  </a:txBody>
                  <a:tcPr marL="68580" marR="68580" marT="0" marB="0" anchor="ctr"/>
                </a:tc>
                <a:tc>
                  <a:txBody>
                    <a:bodyPr/>
                    <a:lstStyle/>
                    <a:p>
                      <a:pPr algn="ctr" hangingPunct="0">
                        <a:spcBef>
                          <a:spcPts val="600"/>
                        </a:spcBef>
                        <a:spcAft>
                          <a:spcPts val="0"/>
                        </a:spcAft>
                      </a:pPr>
                      <a:r>
                        <a:rPr lang="tr-TR" sz="1200" dirty="0">
                          <a:effectLst/>
                        </a:rPr>
                        <a:t>ERKEK</a:t>
                      </a:r>
                      <a:endParaRPr lang="tr-TR" sz="1200" dirty="0">
                        <a:effectLst/>
                        <a:latin typeface="Times New Roman"/>
                        <a:ea typeface="Times New Roman"/>
                      </a:endParaRPr>
                    </a:p>
                  </a:txBody>
                  <a:tcPr marL="68580" marR="68580" marT="0" marB="0" anchor="ctr"/>
                </a:tc>
                <a:tc>
                  <a:txBody>
                    <a:bodyPr/>
                    <a:lstStyle/>
                    <a:p>
                      <a:pPr algn="ctr" hangingPunct="0">
                        <a:spcBef>
                          <a:spcPts val="600"/>
                        </a:spcBef>
                        <a:spcAft>
                          <a:spcPts val="0"/>
                        </a:spcAft>
                      </a:pPr>
                      <a:r>
                        <a:rPr lang="tr-TR" sz="1200" dirty="0">
                          <a:effectLst/>
                        </a:rPr>
                        <a:t>TOPLAM</a:t>
                      </a:r>
                      <a:endParaRPr lang="tr-TR"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02254">
                <a:tc>
                  <a:txBody>
                    <a:bodyPr/>
                    <a:lstStyle/>
                    <a:p>
                      <a:pPr marL="450215" algn="l" hangingPunct="0">
                        <a:spcBef>
                          <a:spcPts val="600"/>
                        </a:spcBef>
                        <a:spcAft>
                          <a:spcPts val="0"/>
                        </a:spcAft>
                      </a:pPr>
                      <a:r>
                        <a:rPr lang="tr-TR" sz="1200" dirty="0">
                          <a:effectLst/>
                          <a:latin typeface="Times New Roman" panose="02020603050405020304" pitchFamily="18" charset="0"/>
                          <a:cs typeface="Times New Roman" panose="02020603050405020304" pitchFamily="18" charset="0"/>
                        </a:rPr>
                        <a:t>9.SINIF</a:t>
                      </a:r>
                      <a:endParaRPr lang="tr-TR" sz="1200" dirty="0">
                        <a:effectLst/>
                        <a:latin typeface="Times New Roman" panose="02020603050405020304" pitchFamily="18" charset="0"/>
                        <a:ea typeface="Times New Roman"/>
                        <a:cs typeface="Times New Roman" panose="02020603050405020304" pitchFamily="18" charset="0"/>
                      </a:endParaRPr>
                    </a:p>
                  </a:txBody>
                  <a:tcPr marL="68580" marR="68580" marT="9525" marB="0" anchor="ctr"/>
                </a:tc>
                <a:tc>
                  <a:txBody>
                    <a:bodyPr/>
                    <a:lstStyle/>
                    <a:p>
                      <a:pPr marL="450215" algn="l" hangingPunct="0">
                        <a:spcBef>
                          <a:spcPts val="600"/>
                        </a:spcBef>
                        <a:spcAft>
                          <a:spcPts val="0"/>
                        </a:spcAft>
                      </a:pPr>
                      <a:r>
                        <a:rPr lang="tr-TR" sz="1200" dirty="0">
                          <a:effectLst/>
                          <a:latin typeface="Times New Roman" panose="02020603050405020304" pitchFamily="18" charset="0"/>
                          <a:ea typeface="Times New Roman"/>
                          <a:cs typeface="Times New Roman" panose="02020603050405020304" pitchFamily="18" charset="0"/>
                        </a:rPr>
                        <a:t>19</a:t>
                      </a:r>
                    </a:p>
                  </a:txBody>
                  <a:tcPr marT="9525" anchor="ctr"/>
                </a:tc>
                <a:tc>
                  <a:txBody>
                    <a:bodyPr/>
                    <a:lstStyle/>
                    <a:p>
                      <a:pPr marL="450215" algn="l" hangingPunct="0">
                        <a:spcBef>
                          <a:spcPts val="600"/>
                        </a:spcBef>
                        <a:spcAft>
                          <a:spcPts val="0"/>
                        </a:spcAft>
                      </a:pPr>
                      <a:r>
                        <a:rPr lang="tr-TR" sz="1200" dirty="0">
                          <a:effectLst/>
                          <a:latin typeface="Times New Roman" panose="02020603050405020304" pitchFamily="18" charset="0"/>
                          <a:ea typeface="Times New Roman"/>
                          <a:cs typeface="Times New Roman" panose="02020603050405020304" pitchFamily="18" charset="0"/>
                        </a:rPr>
                        <a:t>   67</a:t>
                      </a:r>
                    </a:p>
                  </a:txBody>
                  <a:tcPr marT="9525" anchor="ctr"/>
                </a:tc>
                <a:tc>
                  <a:txBody>
                    <a:bodyPr/>
                    <a:lstStyle/>
                    <a:p>
                      <a:pPr algn="ctr" fontAlgn="b"/>
                      <a:r>
                        <a:rPr lang="tr-TR" sz="1200" b="0" i="0" u="none" strike="noStrike" dirty="0">
                          <a:solidFill>
                            <a:srgbClr val="000000"/>
                          </a:solidFill>
                          <a:effectLst/>
                          <a:latin typeface="Times New Roman" panose="02020603050405020304" pitchFamily="18" charset="0"/>
                          <a:cs typeface="Times New Roman" panose="02020603050405020304" pitchFamily="18" charset="0"/>
                        </a:rPr>
                        <a:t>86</a:t>
                      </a:r>
                    </a:p>
                  </a:txBody>
                  <a:tcPr marL="9525" marR="9525" marT="9525" marB="0" anchor="ctr"/>
                </a:tc>
                <a:extLst>
                  <a:ext uri="{0D108BD9-81ED-4DB2-BD59-A6C34878D82A}">
                    <a16:rowId xmlns:a16="http://schemas.microsoft.com/office/drawing/2014/main" val="10001"/>
                  </a:ext>
                </a:extLst>
              </a:tr>
              <a:tr h="239725">
                <a:tc>
                  <a:txBody>
                    <a:bodyPr/>
                    <a:lstStyle/>
                    <a:p>
                      <a:pPr marL="450215" algn="l" hangingPunct="0">
                        <a:spcBef>
                          <a:spcPts val="600"/>
                        </a:spcBef>
                        <a:spcAft>
                          <a:spcPts val="0"/>
                        </a:spcAft>
                      </a:pPr>
                      <a:r>
                        <a:rPr lang="tr-TR" sz="1200" dirty="0">
                          <a:effectLst/>
                          <a:latin typeface="Times New Roman" panose="02020603050405020304" pitchFamily="18" charset="0"/>
                          <a:cs typeface="Times New Roman" panose="02020603050405020304" pitchFamily="18" charset="0"/>
                        </a:rPr>
                        <a:t>10.SINIF</a:t>
                      </a:r>
                      <a:endParaRPr lang="tr-TR" sz="1200" dirty="0">
                        <a:effectLst/>
                        <a:latin typeface="Times New Roman" panose="02020603050405020304" pitchFamily="18" charset="0"/>
                        <a:ea typeface="Times New Roman"/>
                        <a:cs typeface="Times New Roman" panose="02020603050405020304" pitchFamily="18" charset="0"/>
                      </a:endParaRPr>
                    </a:p>
                  </a:txBody>
                  <a:tcPr marL="68580" marR="68580" marT="9525" marB="0" anchor="ctr"/>
                </a:tc>
                <a:tc>
                  <a:txBody>
                    <a:bodyPr/>
                    <a:lstStyle/>
                    <a:p>
                      <a:pPr marL="450215" algn="l" hangingPunct="0">
                        <a:spcBef>
                          <a:spcPts val="600"/>
                        </a:spcBef>
                        <a:spcAft>
                          <a:spcPts val="0"/>
                        </a:spcAft>
                      </a:pPr>
                      <a:r>
                        <a:rPr lang="tr-TR" sz="1200" dirty="0">
                          <a:effectLst/>
                          <a:latin typeface="Times New Roman" panose="02020603050405020304" pitchFamily="18" charset="0"/>
                          <a:ea typeface="Times New Roman"/>
                          <a:cs typeface="Times New Roman" panose="02020603050405020304" pitchFamily="18" charset="0"/>
                        </a:rPr>
                        <a:t>20</a:t>
                      </a:r>
                    </a:p>
                  </a:txBody>
                  <a:tcPr marL="68580" marR="68580" marT="9525" marB="0" anchor="ctr"/>
                </a:tc>
                <a:tc>
                  <a:txBody>
                    <a:bodyPr/>
                    <a:lstStyle/>
                    <a:p>
                      <a:pPr marL="450215" algn="l" hangingPunct="0">
                        <a:spcBef>
                          <a:spcPts val="600"/>
                        </a:spcBef>
                        <a:spcAft>
                          <a:spcPts val="0"/>
                        </a:spcAft>
                      </a:pPr>
                      <a:r>
                        <a:rPr lang="tr-TR" sz="1200" dirty="0">
                          <a:effectLst/>
                          <a:latin typeface="Times New Roman" panose="02020603050405020304" pitchFamily="18" charset="0"/>
                          <a:ea typeface="Times New Roman"/>
                          <a:cs typeface="Times New Roman" panose="02020603050405020304" pitchFamily="18" charset="0"/>
                        </a:rPr>
                        <a:t>   73</a:t>
                      </a:r>
                    </a:p>
                  </a:txBody>
                  <a:tcPr marL="68580" marR="68580" marT="9525" marB="0" anchor="ctr"/>
                </a:tc>
                <a:tc>
                  <a:txBody>
                    <a:bodyPr/>
                    <a:lstStyle/>
                    <a:p>
                      <a:pPr algn="ctr" fontAlgn="b"/>
                      <a:r>
                        <a:rPr lang="tr-TR" sz="1200" b="0" i="0" u="none" strike="noStrike" dirty="0">
                          <a:solidFill>
                            <a:srgbClr val="000000"/>
                          </a:solidFill>
                          <a:effectLst/>
                          <a:latin typeface="Times New Roman" panose="02020603050405020304" pitchFamily="18" charset="0"/>
                          <a:cs typeface="Times New Roman" panose="02020603050405020304" pitchFamily="18" charset="0"/>
                        </a:rPr>
                        <a:t>93</a:t>
                      </a:r>
                    </a:p>
                  </a:txBody>
                  <a:tcPr marL="9525" marR="9525" marT="9525" marB="0" anchor="ctr"/>
                </a:tc>
                <a:extLst>
                  <a:ext uri="{0D108BD9-81ED-4DB2-BD59-A6C34878D82A}">
                    <a16:rowId xmlns:a16="http://schemas.microsoft.com/office/drawing/2014/main" val="10002"/>
                  </a:ext>
                </a:extLst>
              </a:tr>
              <a:tr h="239725">
                <a:tc>
                  <a:txBody>
                    <a:bodyPr/>
                    <a:lstStyle/>
                    <a:p>
                      <a:pPr marL="450215" algn="l" hangingPunct="0">
                        <a:spcBef>
                          <a:spcPts val="600"/>
                        </a:spcBef>
                        <a:spcAft>
                          <a:spcPts val="0"/>
                        </a:spcAft>
                      </a:pPr>
                      <a:r>
                        <a:rPr lang="tr-TR" sz="1200" dirty="0">
                          <a:effectLst/>
                          <a:latin typeface="Times New Roman" panose="02020603050405020304" pitchFamily="18" charset="0"/>
                          <a:cs typeface="Times New Roman" panose="02020603050405020304" pitchFamily="18" charset="0"/>
                        </a:rPr>
                        <a:t>11.SINIF</a:t>
                      </a:r>
                      <a:endParaRPr lang="tr-TR" sz="1200" dirty="0">
                        <a:effectLst/>
                        <a:latin typeface="Times New Roman" panose="02020603050405020304" pitchFamily="18" charset="0"/>
                        <a:ea typeface="Times New Roman"/>
                        <a:cs typeface="Times New Roman" panose="02020603050405020304" pitchFamily="18" charset="0"/>
                      </a:endParaRPr>
                    </a:p>
                  </a:txBody>
                  <a:tcPr marL="68580" marR="68580" marT="9525" marB="0" anchor="ctr"/>
                </a:tc>
                <a:tc>
                  <a:txBody>
                    <a:bodyPr/>
                    <a:lstStyle/>
                    <a:p>
                      <a:pPr marL="450215" algn="l" hangingPunct="0">
                        <a:spcBef>
                          <a:spcPts val="600"/>
                        </a:spcBef>
                        <a:spcAft>
                          <a:spcPts val="0"/>
                        </a:spcAft>
                      </a:pPr>
                      <a:r>
                        <a:rPr lang="tr-TR" sz="1200" dirty="0">
                          <a:effectLst/>
                          <a:latin typeface="Times New Roman" panose="02020603050405020304" pitchFamily="18" charset="0"/>
                          <a:ea typeface="Times New Roman"/>
                          <a:cs typeface="Times New Roman" panose="02020603050405020304" pitchFamily="18" charset="0"/>
                        </a:rPr>
                        <a:t>21</a:t>
                      </a:r>
                    </a:p>
                  </a:txBody>
                  <a:tcPr marL="68580" marR="68580" marT="9525" marB="0" anchor="ctr"/>
                </a:tc>
                <a:tc>
                  <a:txBody>
                    <a:bodyPr/>
                    <a:lstStyle/>
                    <a:p>
                      <a:pPr marL="450215" algn="l" hangingPunct="0">
                        <a:spcBef>
                          <a:spcPts val="600"/>
                        </a:spcBef>
                        <a:spcAft>
                          <a:spcPts val="0"/>
                        </a:spcAft>
                      </a:pPr>
                      <a:r>
                        <a:rPr lang="tr-TR" sz="1200" dirty="0">
                          <a:effectLst/>
                          <a:latin typeface="Times New Roman" panose="02020603050405020304" pitchFamily="18" charset="0"/>
                          <a:ea typeface="Times New Roman"/>
                          <a:cs typeface="Times New Roman" panose="02020603050405020304" pitchFamily="18" charset="0"/>
                        </a:rPr>
                        <a:t>   49</a:t>
                      </a:r>
                    </a:p>
                  </a:txBody>
                  <a:tcPr marL="68580" marR="68580" marT="9525" marB="0" anchor="ctr"/>
                </a:tc>
                <a:tc>
                  <a:txBody>
                    <a:bodyPr/>
                    <a:lstStyle/>
                    <a:p>
                      <a:pPr algn="ctr" fontAlgn="b"/>
                      <a:r>
                        <a:rPr lang="tr-TR" sz="1200" b="0" i="0" u="none" strike="noStrike" dirty="0">
                          <a:solidFill>
                            <a:srgbClr val="000000"/>
                          </a:solidFill>
                          <a:effectLst/>
                          <a:latin typeface="Times New Roman" panose="02020603050405020304" pitchFamily="18" charset="0"/>
                          <a:cs typeface="Times New Roman" panose="02020603050405020304" pitchFamily="18" charset="0"/>
                        </a:rPr>
                        <a:t>70</a:t>
                      </a:r>
                    </a:p>
                  </a:txBody>
                  <a:tcPr marL="9525" marR="9525" marT="9525" marB="0" anchor="ctr"/>
                </a:tc>
                <a:extLst>
                  <a:ext uri="{0D108BD9-81ED-4DB2-BD59-A6C34878D82A}">
                    <a16:rowId xmlns:a16="http://schemas.microsoft.com/office/drawing/2014/main" val="10003"/>
                  </a:ext>
                </a:extLst>
              </a:tr>
              <a:tr h="416460">
                <a:tc>
                  <a:txBody>
                    <a:bodyPr/>
                    <a:lstStyle/>
                    <a:p>
                      <a:pPr marL="450215" algn="l" hangingPunct="0">
                        <a:spcBef>
                          <a:spcPts val="600"/>
                        </a:spcBef>
                        <a:spcAft>
                          <a:spcPts val="0"/>
                        </a:spcAft>
                      </a:pPr>
                      <a:r>
                        <a:rPr lang="tr-TR" sz="1200" dirty="0">
                          <a:effectLst/>
                          <a:latin typeface="Times New Roman" panose="02020603050405020304" pitchFamily="18" charset="0"/>
                          <a:cs typeface="Times New Roman" panose="02020603050405020304" pitchFamily="18" charset="0"/>
                        </a:rPr>
                        <a:t>12.SINIF(Ustalık</a:t>
                      </a:r>
                      <a:r>
                        <a:rPr lang="tr-TR" sz="1200" baseline="0" dirty="0">
                          <a:effectLst/>
                          <a:latin typeface="Times New Roman" panose="02020603050405020304" pitchFamily="18" charset="0"/>
                          <a:cs typeface="Times New Roman" panose="02020603050405020304" pitchFamily="18" charset="0"/>
                        </a:rPr>
                        <a:t> Telafi Dahi)</a:t>
                      </a:r>
                      <a:endParaRPr lang="tr-TR" sz="1200" dirty="0">
                        <a:effectLst/>
                        <a:latin typeface="Times New Roman" panose="02020603050405020304" pitchFamily="18" charset="0"/>
                        <a:ea typeface="Times New Roman"/>
                        <a:cs typeface="Times New Roman" panose="02020603050405020304" pitchFamily="18" charset="0"/>
                      </a:endParaRPr>
                    </a:p>
                  </a:txBody>
                  <a:tcPr marL="68580" marR="68580" marT="9525" marB="0" anchor="ctr"/>
                </a:tc>
                <a:tc>
                  <a:txBody>
                    <a:bodyPr/>
                    <a:lstStyle/>
                    <a:p>
                      <a:pPr marL="450215" algn="l" hangingPunct="0">
                        <a:spcBef>
                          <a:spcPts val="600"/>
                        </a:spcBef>
                        <a:spcAft>
                          <a:spcPts val="0"/>
                        </a:spcAft>
                      </a:pPr>
                      <a:r>
                        <a:rPr lang="tr-TR" sz="1200" dirty="0">
                          <a:effectLst/>
                          <a:latin typeface="Times New Roman" panose="02020603050405020304" pitchFamily="18" charset="0"/>
                          <a:ea typeface="Times New Roman"/>
                          <a:cs typeface="Times New Roman" panose="02020603050405020304" pitchFamily="18" charset="0"/>
                        </a:rPr>
                        <a:t>12</a:t>
                      </a:r>
                    </a:p>
                  </a:txBody>
                  <a:tcPr marL="68580" marR="68580" marT="9525" marB="0" anchor="ctr"/>
                </a:tc>
                <a:tc>
                  <a:txBody>
                    <a:bodyPr/>
                    <a:lstStyle/>
                    <a:p>
                      <a:pPr marL="450215" algn="l" hangingPunct="0">
                        <a:spcBef>
                          <a:spcPts val="600"/>
                        </a:spcBef>
                        <a:spcAft>
                          <a:spcPts val="0"/>
                        </a:spcAft>
                      </a:pPr>
                      <a:r>
                        <a:rPr lang="tr-TR" sz="1200" dirty="0">
                          <a:effectLst/>
                          <a:latin typeface="Times New Roman" panose="02020603050405020304" pitchFamily="18" charset="0"/>
                          <a:ea typeface="Times New Roman"/>
                          <a:cs typeface="Times New Roman" panose="02020603050405020304" pitchFamily="18" charset="0"/>
                        </a:rPr>
                        <a:t>   80</a:t>
                      </a:r>
                    </a:p>
                  </a:txBody>
                  <a:tcPr marL="68580" marR="68580" marT="9525" marB="0" anchor="ctr"/>
                </a:tc>
                <a:tc>
                  <a:txBody>
                    <a:bodyPr/>
                    <a:lstStyle/>
                    <a:p>
                      <a:pPr marL="0" algn="ctr" defTabSz="457200" rtl="0" eaLnBrk="1" fontAlgn="b" latinLnBrk="0" hangingPunct="1"/>
                      <a:r>
                        <a:rPr lang="tr-TR" sz="12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92</a:t>
                      </a:r>
                    </a:p>
                  </a:txBody>
                  <a:tcPr marL="9525" marR="9525" marT="9525" marB="0" anchor="ctr"/>
                </a:tc>
                <a:extLst>
                  <a:ext uri="{0D108BD9-81ED-4DB2-BD59-A6C34878D82A}">
                    <a16:rowId xmlns:a16="http://schemas.microsoft.com/office/drawing/2014/main" val="10004"/>
                  </a:ext>
                </a:extLst>
              </a:tr>
              <a:tr h="185647">
                <a:tc>
                  <a:txBody>
                    <a:bodyPr/>
                    <a:lstStyle/>
                    <a:p>
                      <a:pPr marL="450215" algn="l" hangingPunct="0">
                        <a:spcBef>
                          <a:spcPts val="600"/>
                        </a:spcBef>
                        <a:spcAft>
                          <a:spcPts val="0"/>
                        </a:spcAft>
                      </a:pPr>
                      <a:r>
                        <a:rPr lang="tr-TR" sz="1400" b="1" dirty="0">
                          <a:effectLst/>
                          <a:latin typeface="Times New Roman" panose="02020603050405020304" pitchFamily="18" charset="0"/>
                          <a:cs typeface="Times New Roman" panose="02020603050405020304" pitchFamily="18" charset="0"/>
                        </a:rPr>
                        <a:t>TOPLAM</a:t>
                      </a:r>
                      <a:endParaRPr lang="tr-TR" sz="1400" b="1" dirty="0">
                        <a:effectLst/>
                        <a:latin typeface="Times New Roman" panose="02020603050405020304" pitchFamily="18" charset="0"/>
                        <a:ea typeface="Times New Roman"/>
                        <a:cs typeface="Times New Roman" panose="02020603050405020304" pitchFamily="18" charset="0"/>
                      </a:endParaRPr>
                    </a:p>
                  </a:txBody>
                  <a:tcPr marL="68580" marR="68580" marT="9525" marB="0" anchor="ctr"/>
                </a:tc>
                <a:tc>
                  <a:txBody>
                    <a:bodyPr/>
                    <a:lstStyle/>
                    <a:p>
                      <a:pPr marL="0" algn="l" defTabSz="457200" rtl="0" eaLnBrk="1" fontAlgn="b" latinLnBrk="0" hangingPunct="1">
                        <a:spcBef>
                          <a:spcPts val="600"/>
                        </a:spcBef>
                        <a:spcAft>
                          <a:spcPts val="0"/>
                        </a:spcAft>
                      </a:pPr>
                      <a:r>
                        <a:rPr lang="tr-TR"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           72</a:t>
                      </a:r>
                    </a:p>
                  </a:txBody>
                  <a:tcPr marL="9525" marR="9525" marT="9525" marB="0" anchor="ctr"/>
                </a:tc>
                <a:tc>
                  <a:txBody>
                    <a:bodyPr/>
                    <a:lstStyle/>
                    <a:p>
                      <a:pPr marL="0" algn="l" defTabSz="457200" rtl="0" eaLnBrk="1" fontAlgn="b" latinLnBrk="0" hangingPunct="1">
                        <a:spcBef>
                          <a:spcPts val="600"/>
                        </a:spcBef>
                        <a:spcAft>
                          <a:spcPts val="0"/>
                        </a:spcAft>
                      </a:pPr>
                      <a:r>
                        <a:rPr lang="tr-TR"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             269</a:t>
                      </a:r>
                    </a:p>
                  </a:txBody>
                  <a:tcPr marL="9525" marR="9525" marT="9525" marB="0" anchor="ctr"/>
                </a:tc>
                <a:tc>
                  <a:txBody>
                    <a:bodyPr/>
                    <a:lstStyle/>
                    <a:p>
                      <a:pPr marL="0" algn="ctr" defTabSz="457200" rtl="0" eaLnBrk="1" fontAlgn="b" latinLnBrk="0" hangingPunct="1">
                        <a:spcBef>
                          <a:spcPts val="600"/>
                        </a:spcBef>
                        <a:spcAft>
                          <a:spcPts val="0"/>
                        </a:spcAft>
                      </a:pPr>
                      <a:r>
                        <a:rPr lang="tr-TR" sz="1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341</a:t>
                      </a:r>
                    </a:p>
                  </a:txBody>
                  <a:tcPr marL="68580" marR="68580" marT="9525" marB="0" anchor="ctr"/>
                </a:tc>
                <a:extLst>
                  <a:ext uri="{0D108BD9-81ED-4DB2-BD59-A6C34878D82A}">
                    <a16:rowId xmlns:a16="http://schemas.microsoft.com/office/drawing/2014/main" val="10006"/>
                  </a:ext>
                </a:extLst>
              </a:tr>
            </a:tbl>
          </a:graphicData>
        </a:graphic>
      </p:graphicFrame>
      <p:sp>
        <p:nvSpPr>
          <p:cNvPr id="4" name="Slayt Numarası Yer Tutucusu 3"/>
          <p:cNvSpPr>
            <a:spLocks noGrp="1"/>
          </p:cNvSpPr>
          <p:nvPr>
            <p:ph type="sldNum" sz="quarter" idx="12"/>
          </p:nvPr>
        </p:nvSpPr>
        <p:spPr/>
        <p:txBody>
          <a:bodyPr/>
          <a:lstStyle/>
          <a:p>
            <a:fld id="{B1DEFA8C-F947-479F-BE07-76B6B3F80BF1}" type="slidenum">
              <a:rPr lang="tr-TR" smtClean="0"/>
              <a:pPr/>
              <a:t>14</a:t>
            </a:fld>
            <a:endParaRPr lang="tr-TR"/>
          </a:p>
        </p:txBody>
      </p:sp>
      <p:sp>
        <p:nvSpPr>
          <p:cNvPr id="6" name="Text Box 104"/>
          <p:cNvSpPr txBox="1">
            <a:spLocks noChangeArrowheads="1"/>
          </p:cNvSpPr>
          <p:nvPr/>
        </p:nvSpPr>
        <p:spPr bwMode="auto">
          <a:xfrm>
            <a:off x="453333" y="390414"/>
            <a:ext cx="7719066" cy="724942"/>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fontAlgn="ctr">
              <a:spcBef>
                <a:spcPct val="20000"/>
              </a:spcBef>
              <a:defRPr sz="2000" b="1">
                <a:solidFill>
                  <a:srgbClr val="404040"/>
                </a:solidFill>
                <a:latin typeface="Arial" panose="020B0604020202020204" pitchFamily="34" charset="0"/>
              </a:defRPr>
            </a:lvl1pPr>
          </a:lstStyle>
          <a:p>
            <a:r>
              <a:rPr lang="tr-TR" dirty="0"/>
              <a:t>SINIFLARA GÖRE KIZ-ERKEK ÖĞRENCİ SAYILARIMIZ</a:t>
            </a:r>
          </a:p>
        </p:txBody>
      </p:sp>
    </p:spTree>
    <p:extLst>
      <p:ext uri="{BB962C8B-B14F-4D97-AF65-F5344CB8AC3E}">
        <p14:creationId xmlns:p14="http://schemas.microsoft.com/office/powerpoint/2010/main" val="38019416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çerik Yer Tutucusu 8"/>
          <p:cNvGraphicFramePr>
            <a:graphicFrameLocks noGrp="1"/>
          </p:cNvGraphicFramePr>
          <p:nvPr>
            <p:ph idx="1"/>
            <p:extLst>
              <p:ext uri="{D42A27DB-BD31-4B8C-83A1-F6EECF244321}">
                <p14:modId xmlns:p14="http://schemas.microsoft.com/office/powerpoint/2010/main" val="847957606"/>
              </p:ext>
            </p:extLst>
          </p:nvPr>
        </p:nvGraphicFramePr>
        <p:xfrm>
          <a:off x="755575" y="1052736"/>
          <a:ext cx="6048674" cy="3920283"/>
        </p:xfrm>
        <a:graphic>
          <a:graphicData uri="http://schemas.openxmlformats.org/drawingml/2006/table">
            <a:tbl>
              <a:tblPr firstRow="1" bandRow="1">
                <a:tableStyleId>{8A107856-5554-42FB-B03E-39F5DBC370BA}</a:tableStyleId>
              </a:tblPr>
              <a:tblGrid>
                <a:gridCol w="2736305">
                  <a:extLst>
                    <a:ext uri="{9D8B030D-6E8A-4147-A177-3AD203B41FA5}">
                      <a16:colId xmlns:a16="http://schemas.microsoft.com/office/drawing/2014/main" val="20000"/>
                    </a:ext>
                  </a:extLst>
                </a:gridCol>
                <a:gridCol w="1112851">
                  <a:extLst>
                    <a:ext uri="{9D8B030D-6E8A-4147-A177-3AD203B41FA5}">
                      <a16:colId xmlns:a16="http://schemas.microsoft.com/office/drawing/2014/main" val="20002"/>
                    </a:ext>
                  </a:extLst>
                </a:gridCol>
                <a:gridCol w="2199518">
                  <a:extLst>
                    <a:ext uri="{9D8B030D-6E8A-4147-A177-3AD203B41FA5}">
                      <a16:colId xmlns:a16="http://schemas.microsoft.com/office/drawing/2014/main" val="1799969349"/>
                    </a:ext>
                  </a:extLst>
                </a:gridCol>
              </a:tblGrid>
              <a:tr h="211674">
                <a:tc>
                  <a:txBody>
                    <a:bodyPr/>
                    <a:lstStyle/>
                    <a:p>
                      <a:pPr algn="ctr" hangingPunct="0">
                        <a:spcBef>
                          <a:spcPts val="600"/>
                        </a:spcBef>
                        <a:spcAft>
                          <a:spcPts val="0"/>
                        </a:spcAft>
                      </a:pPr>
                      <a:r>
                        <a:rPr lang="tr-TR" sz="1200" dirty="0">
                          <a:effectLst/>
                        </a:rPr>
                        <a:t>         Alan Adı</a:t>
                      </a:r>
                      <a:endParaRPr lang="tr-TR" sz="1200" dirty="0">
                        <a:effectLst/>
                        <a:latin typeface="Times New Roman"/>
                        <a:ea typeface="Times New Roman"/>
                      </a:endParaRPr>
                    </a:p>
                  </a:txBody>
                  <a:tcPr marL="68580" marR="68580" marT="0" marB="0" anchor="ctr"/>
                </a:tc>
                <a:tc>
                  <a:txBody>
                    <a:bodyPr/>
                    <a:lstStyle/>
                    <a:p>
                      <a:pPr algn="ctr" hangingPunct="0">
                        <a:spcBef>
                          <a:spcPts val="600"/>
                        </a:spcBef>
                        <a:spcAft>
                          <a:spcPts val="0"/>
                        </a:spcAft>
                      </a:pPr>
                      <a:r>
                        <a:rPr lang="tr-TR" sz="1200" dirty="0">
                          <a:effectLst/>
                        </a:rPr>
                        <a:t>Öğrenci Sayısı</a:t>
                      </a:r>
                      <a:endParaRPr lang="tr-TR" sz="1200" dirty="0">
                        <a:effectLst/>
                        <a:latin typeface="Times New Roman"/>
                        <a:ea typeface="Times New Roman"/>
                      </a:endParaRPr>
                    </a:p>
                  </a:txBody>
                  <a:tcPr marL="68580" marR="68580" marT="0" marB="0" anchor="ctr"/>
                </a:tc>
                <a:tc>
                  <a:txBody>
                    <a:bodyPr/>
                    <a:lstStyle/>
                    <a:p>
                      <a:pPr algn="ctr" hangingPunct="0">
                        <a:spcBef>
                          <a:spcPts val="600"/>
                        </a:spcBef>
                        <a:spcAft>
                          <a:spcPts val="0"/>
                        </a:spcAft>
                      </a:pPr>
                      <a:r>
                        <a:rPr lang="tr-TR" sz="1200" dirty="0">
                          <a:effectLst/>
                          <a:latin typeface="Times New Roman"/>
                          <a:ea typeface="Times New Roman"/>
                        </a:rPr>
                        <a:t>İşletme</a:t>
                      </a:r>
                      <a:r>
                        <a:rPr lang="tr-TR" sz="1200" baseline="0" dirty="0">
                          <a:effectLst/>
                          <a:latin typeface="Times New Roman"/>
                          <a:ea typeface="Times New Roman"/>
                        </a:rPr>
                        <a:t> Sayısı</a:t>
                      </a:r>
                      <a:endParaRPr lang="tr-TR"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158665">
                <a:tc>
                  <a:txBody>
                    <a:bodyPr/>
                    <a:lstStyle/>
                    <a:p>
                      <a:pPr marL="0" algn="ctr" defTabSz="457200" rtl="0" eaLnBrk="1" fontAlgn="t" latinLnBrk="0" hangingPunct="1">
                        <a:spcAft>
                          <a:spcPts val="0"/>
                        </a:spcAft>
                      </a:pPr>
                      <a:r>
                        <a:rPr lang="tr-TR" sz="12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Bilişim Teknolojileri</a:t>
                      </a:r>
                    </a:p>
                  </a:txBody>
                  <a:tcPr marL="68580" marR="68580" marT="9525" marB="0"/>
                </a:tc>
                <a:tc>
                  <a:txBody>
                    <a:bodyPr/>
                    <a:lstStyle/>
                    <a:p>
                      <a:pPr indent="449580" algn="ctr" hangingPunct="0">
                        <a:spcBef>
                          <a:spcPts val="600"/>
                        </a:spcBef>
                        <a:spcAft>
                          <a:spcPts val="0"/>
                        </a:spcAft>
                      </a:pPr>
                      <a:r>
                        <a:rPr lang="tr-TR" sz="1200" b="0" dirty="0">
                          <a:effectLst/>
                          <a:latin typeface="Times New Roman" panose="02020603050405020304" pitchFamily="18" charset="0"/>
                          <a:ea typeface="Times New Roman"/>
                          <a:cs typeface="Times New Roman" panose="02020603050405020304" pitchFamily="18" charset="0"/>
                        </a:rPr>
                        <a:t>4</a:t>
                      </a:r>
                    </a:p>
                  </a:txBody>
                  <a:tcPr marL="68580" marR="68580" marT="9525" marB="0" anchor="ctr"/>
                </a:tc>
                <a:tc>
                  <a:txBody>
                    <a:bodyPr/>
                    <a:lstStyle/>
                    <a:p>
                      <a:pPr indent="449580" algn="ctr" hangingPunct="0">
                        <a:spcBef>
                          <a:spcPts val="600"/>
                        </a:spcBef>
                        <a:spcAft>
                          <a:spcPts val="0"/>
                        </a:spcAft>
                      </a:pPr>
                      <a:r>
                        <a:rPr lang="tr-TR" sz="1200" b="0" dirty="0">
                          <a:effectLst/>
                          <a:latin typeface="Times New Roman" panose="02020603050405020304" pitchFamily="18" charset="0"/>
                          <a:ea typeface="Times New Roman"/>
                          <a:cs typeface="Times New Roman" panose="02020603050405020304" pitchFamily="18" charset="0"/>
                        </a:rPr>
                        <a:t>1</a:t>
                      </a:r>
                    </a:p>
                  </a:txBody>
                  <a:tcPr marL="68580" marR="68580" marT="9525" marB="0" anchor="ctr"/>
                </a:tc>
                <a:extLst>
                  <a:ext uri="{0D108BD9-81ED-4DB2-BD59-A6C34878D82A}">
                    <a16:rowId xmlns:a16="http://schemas.microsoft.com/office/drawing/2014/main" val="10001"/>
                  </a:ext>
                </a:extLst>
              </a:tr>
              <a:tr h="158665">
                <a:tc>
                  <a:txBody>
                    <a:bodyPr/>
                    <a:lstStyle/>
                    <a:p>
                      <a:pPr marL="0" indent="449580" algn="ctr" defTabSz="457200" rtl="0" eaLnBrk="1" fontAlgn="t" latinLnBrk="0" hangingPunct="1">
                        <a:spcBef>
                          <a:spcPts val="600"/>
                        </a:spcBef>
                        <a:spcAft>
                          <a:spcPts val="0"/>
                        </a:spcAft>
                      </a:pPr>
                      <a:r>
                        <a:rPr lang="tr-TR" sz="12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Elektrik-Elektronik Teknolojisi</a:t>
                      </a:r>
                    </a:p>
                  </a:txBody>
                  <a:tcPr marL="9525" marR="9525" marT="9525" marB="0"/>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7</a:t>
                      </a:r>
                    </a:p>
                  </a:txBody>
                  <a:tcPr marL="68580" marR="68580" marT="9525" marB="0" anchor="ctr"/>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3</a:t>
                      </a:r>
                    </a:p>
                  </a:txBody>
                  <a:tcPr marL="68580" marR="68580" marT="9525" marB="0" anchor="ctr"/>
                </a:tc>
                <a:extLst>
                  <a:ext uri="{0D108BD9-81ED-4DB2-BD59-A6C34878D82A}">
                    <a16:rowId xmlns:a16="http://schemas.microsoft.com/office/drawing/2014/main" val="2791133828"/>
                  </a:ext>
                </a:extLst>
              </a:tr>
              <a:tr h="158665">
                <a:tc>
                  <a:txBody>
                    <a:bodyPr/>
                    <a:lstStyle/>
                    <a:p>
                      <a:pPr marL="0" indent="449580" algn="ctr" defTabSz="457200" rtl="0" eaLnBrk="1" fontAlgn="t" latinLnBrk="0" hangingPunct="1">
                        <a:spcBef>
                          <a:spcPts val="600"/>
                        </a:spcBef>
                        <a:spcAft>
                          <a:spcPts val="0"/>
                        </a:spcAft>
                      </a:pPr>
                      <a:r>
                        <a:rPr lang="tr-TR" sz="12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Güzellik Ve Saç Bakım Hizmetleri</a:t>
                      </a:r>
                    </a:p>
                  </a:txBody>
                  <a:tcPr marL="9525" marR="9525" marT="9525" marB="0"/>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97</a:t>
                      </a:r>
                    </a:p>
                  </a:txBody>
                  <a:tcPr marL="68580" marR="68580" marT="9525" marB="0" anchor="ctr"/>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36</a:t>
                      </a:r>
                    </a:p>
                  </a:txBody>
                  <a:tcPr marL="68580" marR="68580" marT="9525" marB="0" anchor="ctr"/>
                </a:tc>
                <a:extLst>
                  <a:ext uri="{0D108BD9-81ED-4DB2-BD59-A6C34878D82A}">
                    <a16:rowId xmlns:a16="http://schemas.microsoft.com/office/drawing/2014/main" val="10004"/>
                  </a:ext>
                </a:extLst>
              </a:tr>
              <a:tr h="158665">
                <a:tc>
                  <a:txBody>
                    <a:bodyPr/>
                    <a:lstStyle/>
                    <a:p>
                      <a:pPr marL="0" indent="449580" algn="ctr" defTabSz="457200" rtl="0" eaLnBrk="1" fontAlgn="t" latinLnBrk="0" hangingPunct="1">
                        <a:spcBef>
                          <a:spcPts val="600"/>
                        </a:spcBef>
                        <a:spcAft>
                          <a:spcPts val="0"/>
                        </a:spcAft>
                      </a:pPr>
                      <a:r>
                        <a:rPr lang="tr-TR" sz="12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İnşaat Teknolojisi</a:t>
                      </a:r>
                    </a:p>
                  </a:txBody>
                  <a:tcPr marL="9525" marR="9525" marT="9525" marB="0"/>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7</a:t>
                      </a:r>
                    </a:p>
                  </a:txBody>
                  <a:tcPr marL="68580" marR="68580" marT="9525" marB="0" anchor="ctr"/>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1</a:t>
                      </a:r>
                    </a:p>
                  </a:txBody>
                  <a:tcPr marL="68580" marR="68580" marT="9525" marB="0" anchor="ctr"/>
                </a:tc>
                <a:extLst>
                  <a:ext uri="{0D108BD9-81ED-4DB2-BD59-A6C34878D82A}">
                    <a16:rowId xmlns:a16="http://schemas.microsoft.com/office/drawing/2014/main" val="10007"/>
                  </a:ext>
                </a:extLst>
              </a:tr>
              <a:tr h="158665">
                <a:tc>
                  <a:txBody>
                    <a:bodyPr/>
                    <a:lstStyle/>
                    <a:p>
                      <a:pPr marL="0" indent="449580" algn="ctr" defTabSz="457200" rtl="0" eaLnBrk="1" fontAlgn="t" latinLnBrk="0" hangingPunct="1">
                        <a:spcBef>
                          <a:spcPts val="600"/>
                        </a:spcBef>
                        <a:spcAft>
                          <a:spcPts val="0"/>
                        </a:spcAft>
                      </a:pPr>
                      <a:r>
                        <a:rPr lang="tr-TR" sz="12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Kuyumculuk Teknolojisi</a:t>
                      </a:r>
                    </a:p>
                  </a:txBody>
                  <a:tcPr marL="9525" marR="9525" marT="9525" marB="0"/>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13</a:t>
                      </a:r>
                    </a:p>
                  </a:txBody>
                  <a:tcPr marL="68580" marR="68580" marT="9525" marB="0" anchor="ctr"/>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5</a:t>
                      </a:r>
                    </a:p>
                  </a:txBody>
                  <a:tcPr marL="68580" marR="68580" marT="9525" marB="0" anchor="ctr"/>
                </a:tc>
                <a:extLst>
                  <a:ext uri="{0D108BD9-81ED-4DB2-BD59-A6C34878D82A}">
                    <a16:rowId xmlns:a16="http://schemas.microsoft.com/office/drawing/2014/main" val="10009"/>
                  </a:ext>
                </a:extLst>
              </a:tr>
              <a:tr h="158665">
                <a:tc>
                  <a:txBody>
                    <a:bodyPr/>
                    <a:lstStyle/>
                    <a:p>
                      <a:pPr marL="0" indent="449580" algn="ctr" defTabSz="457200" rtl="0" eaLnBrk="1" fontAlgn="t" latinLnBrk="0" hangingPunct="1">
                        <a:spcBef>
                          <a:spcPts val="600"/>
                        </a:spcBef>
                        <a:spcAft>
                          <a:spcPts val="0"/>
                        </a:spcAft>
                      </a:pPr>
                      <a:r>
                        <a:rPr lang="tr-TR" sz="12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Makine Teknolojisi</a:t>
                      </a:r>
                    </a:p>
                  </a:txBody>
                  <a:tcPr marL="9525" marR="9525" marT="9525" marB="0"/>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5</a:t>
                      </a:r>
                    </a:p>
                  </a:txBody>
                  <a:tcPr marL="68580" marR="68580" marT="9525" marB="0" anchor="ctr"/>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1</a:t>
                      </a:r>
                    </a:p>
                  </a:txBody>
                  <a:tcPr marL="68580" marR="68580" marT="9525" marB="0" anchor="ctr"/>
                </a:tc>
                <a:extLst>
                  <a:ext uri="{0D108BD9-81ED-4DB2-BD59-A6C34878D82A}">
                    <a16:rowId xmlns:a16="http://schemas.microsoft.com/office/drawing/2014/main" val="10010"/>
                  </a:ext>
                </a:extLst>
              </a:tr>
              <a:tr h="158665">
                <a:tc>
                  <a:txBody>
                    <a:bodyPr/>
                    <a:lstStyle/>
                    <a:p>
                      <a:pPr marL="0" indent="449580" algn="ctr" defTabSz="457200" rtl="0" eaLnBrk="1" fontAlgn="t" latinLnBrk="0" hangingPunct="1">
                        <a:spcBef>
                          <a:spcPts val="600"/>
                        </a:spcBef>
                        <a:spcAft>
                          <a:spcPts val="0"/>
                        </a:spcAft>
                      </a:pPr>
                      <a:r>
                        <a:rPr lang="tr-TR" sz="12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Metal Teknolojisi</a:t>
                      </a:r>
                    </a:p>
                  </a:txBody>
                  <a:tcPr marL="9525" marR="9525" marT="9525" marB="0"/>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5</a:t>
                      </a:r>
                    </a:p>
                  </a:txBody>
                  <a:tcPr marL="68580" marR="68580" marT="9525" marB="0" anchor="ctr"/>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1</a:t>
                      </a:r>
                    </a:p>
                  </a:txBody>
                  <a:tcPr marL="68580" marR="68580" marT="9525" marB="0" anchor="ctr"/>
                </a:tc>
                <a:extLst>
                  <a:ext uri="{0D108BD9-81ED-4DB2-BD59-A6C34878D82A}">
                    <a16:rowId xmlns:a16="http://schemas.microsoft.com/office/drawing/2014/main" val="369812453"/>
                  </a:ext>
                </a:extLst>
              </a:tr>
              <a:tr h="275961">
                <a:tc>
                  <a:txBody>
                    <a:bodyPr/>
                    <a:lstStyle/>
                    <a:p>
                      <a:pPr marL="0" indent="449580" algn="ctr" defTabSz="457200" rtl="0" eaLnBrk="1" fontAlgn="t" latinLnBrk="0" hangingPunct="1">
                        <a:spcBef>
                          <a:spcPts val="600"/>
                        </a:spcBef>
                        <a:spcAft>
                          <a:spcPts val="0"/>
                        </a:spcAft>
                      </a:pPr>
                      <a:r>
                        <a:rPr lang="tr-TR" sz="12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Mobilya Ve İç Mekân Tasarımı</a:t>
                      </a:r>
                    </a:p>
                  </a:txBody>
                  <a:tcPr marL="9525" marR="9525" marT="9525" marB="0"/>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31</a:t>
                      </a:r>
                    </a:p>
                  </a:txBody>
                  <a:tcPr marL="68580" marR="68580" marT="9525" marB="0" anchor="ctr"/>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9</a:t>
                      </a:r>
                    </a:p>
                  </a:txBody>
                  <a:tcPr marL="68580" marR="68580" marT="9525" marB="0" anchor="ctr"/>
                </a:tc>
                <a:extLst>
                  <a:ext uri="{0D108BD9-81ED-4DB2-BD59-A6C34878D82A}">
                    <a16:rowId xmlns:a16="http://schemas.microsoft.com/office/drawing/2014/main" val="1384575435"/>
                  </a:ext>
                </a:extLst>
              </a:tr>
              <a:tr h="275961">
                <a:tc>
                  <a:txBody>
                    <a:bodyPr/>
                    <a:lstStyle/>
                    <a:p>
                      <a:pPr marL="0" indent="449580" algn="ctr" defTabSz="457200" rtl="0" eaLnBrk="1" fontAlgn="t" latinLnBrk="0" hangingPunct="1">
                        <a:spcBef>
                          <a:spcPts val="600"/>
                        </a:spcBef>
                        <a:spcAft>
                          <a:spcPts val="0"/>
                        </a:spcAft>
                      </a:pPr>
                      <a:r>
                        <a:rPr lang="tr-TR" sz="12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Moda Tasarım Teknolojileri</a:t>
                      </a:r>
                    </a:p>
                  </a:txBody>
                  <a:tcPr marL="9525" marR="9525" marT="9525" marB="0"/>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38</a:t>
                      </a:r>
                    </a:p>
                  </a:txBody>
                  <a:tcPr marL="68580" marR="68580" marT="9525" marB="0" anchor="ctr"/>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6</a:t>
                      </a:r>
                    </a:p>
                  </a:txBody>
                  <a:tcPr marL="68580" marR="68580" marT="9525" marB="0" anchor="ctr"/>
                </a:tc>
                <a:extLst>
                  <a:ext uri="{0D108BD9-81ED-4DB2-BD59-A6C34878D82A}">
                    <a16:rowId xmlns:a16="http://schemas.microsoft.com/office/drawing/2014/main" val="2562714080"/>
                  </a:ext>
                </a:extLst>
              </a:tr>
              <a:tr h="275961">
                <a:tc>
                  <a:txBody>
                    <a:bodyPr/>
                    <a:lstStyle/>
                    <a:p>
                      <a:pPr marL="0" indent="449580" algn="ctr" defTabSz="457200" rtl="0" eaLnBrk="1" fontAlgn="t" latinLnBrk="0" hangingPunct="1">
                        <a:spcBef>
                          <a:spcPts val="600"/>
                        </a:spcBef>
                        <a:spcAft>
                          <a:spcPts val="0"/>
                        </a:spcAft>
                      </a:pPr>
                      <a:r>
                        <a:rPr lang="tr-TR" sz="12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Motorlu Araçlar Teknolojisi</a:t>
                      </a:r>
                    </a:p>
                  </a:txBody>
                  <a:tcPr marL="9525" marR="9525" marT="9525" marB="0"/>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102</a:t>
                      </a:r>
                    </a:p>
                  </a:txBody>
                  <a:tcPr marL="68580" marR="68580" marT="9525" marB="0" anchor="ctr"/>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30</a:t>
                      </a:r>
                    </a:p>
                  </a:txBody>
                  <a:tcPr marL="68580" marR="68580" marT="9525" marB="0" anchor="ctr"/>
                </a:tc>
                <a:extLst>
                  <a:ext uri="{0D108BD9-81ED-4DB2-BD59-A6C34878D82A}">
                    <a16:rowId xmlns:a16="http://schemas.microsoft.com/office/drawing/2014/main" val="730433479"/>
                  </a:ext>
                </a:extLst>
              </a:tr>
              <a:tr h="275961">
                <a:tc>
                  <a:txBody>
                    <a:bodyPr/>
                    <a:lstStyle/>
                    <a:p>
                      <a:pPr marL="0" indent="449580" algn="ctr" defTabSz="457200" rtl="0" eaLnBrk="1" fontAlgn="t" latinLnBrk="0" hangingPunct="1">
                        <a:spcBef>
                          <a:spcPts val="600"/>
                        </a:spcBef>
                        <a:spcAft>
                          <a:spcPts val="0"/>
                        </a:spcAft>
                      </a:pPr>
                      <a:r>
                        <a:rPr lang="tr-TR" sz="12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Pazarlama Ve Perakende</a:t>
                      </a:r>
                    </a:p>
                  </a:txBody>
                  <a:tcPr marL="9525" marR="9525" marT="9525" marB="0"/>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1</a:t>
                      </a:r>
                    </a:p>
                  </a:txBody>
                  <a:tcPr marL="68580" marR="68580" marT="9525" marB="0" anchor="ctr"/>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1</a:t>
                      </a:r>
                    </a:p>
                  </a:txBody>
                  <a:tcPr marL="68580" marR="68580" marT="9525" marB="0" anchor="ctr"/>
                </a:tc>
                <a:extLst>
                  <a:ext uri="{0D108BD9-81ED-4DB2-BD59-A6C34878D82A}">
                    <a16:rowId xmlns:a16="http://schemas.microsoft.com/office/drawing/2014/main" val="818741623"/>
                  </a:ext>
                </a:extLst>
              </a:tr>
              <a:tr h="275961">
                <a:tc>
                  <a:txBody>
                    <a:bodyPr/>
                    <a:lstStyle/>
                    <a:p>
                      <a:pPr marL="0" indent="449580" algn="ctr" defTabSz="457200" rtl="0" eaLnBrk="1" fontAlgn="t" latinLnBrk="0" hangingPunct="1">
                        <a:spcBef>
                          <a:spcPts val="600"/>
                        </a:spcBef>
                        <a:spcAft>
                          <a:spcPts val="0"/>
                        </a:spcAft>
                      </a:pPr>
                      <a:r>
                        <a:rPr lang="tr-TR" sz="12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Tarım</a:t>
                      </a:r>
                    </a:p>
                  </a:txBody>
                  <a:tcPr marL="9525" marR="9525" marT="9525" marB="0"/>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1</a:t>
                      </a:r>
                    </a:p>
                  </a:txBody>
                  <a:tcPr marL="68580" marR="68580" marT="9525" marB="0" anchor="ctr"/>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1</a:t>
                      </a:r>
                    </a:p>
                  </a:txBody>
                  <a:tcPr marL="68580" marR="68580" marT="9525" marB="0" anchor="ctr"/>
                </a:tc>
                <a:extLst>
                  <a:ext uri="{0D108BD9-81ED-4DB2-BD59-A6C34878D82A}">
                    <a16:rowId xmlns:a16="http://schemas.microsoft.com/office/drawing/2014/main" val="2444804685"/>
                  </a:ext>
                </a:extLst>
              </a:tr>
              <a:tr h="275961">
                <a:tc>
                  <a:txBody>
                    <a:bodyPr/>
                    <a:lstStyle/>
                    <a:p>
                      <a:pPr algn="ctr" rtl="0" fontAlgn="t"/>
                      <a:r>
                        <a:rPr lang="tr-TR" sz="1200" b="0" i="0" u="none" strike="noStrike" dirty="0">
                          <a:effectLst/>
                          <a:latin typeface="Times New Roman" panose="02020603050405020304" pitchFamily="18" charset="0"/>
                          <a:cs typeface="Times New Roman" panose="02020603050405020304" pitchFamily="18" charset="0"/>
                        </a:rPr>
                        <a:t>         Tesisat Teknolojisi Ve İklimlendirme</a:t>
                      </a:r>
                    </a:p>
                  </a:txBody>
                  <a:tcPr marL="9525" marR="9525" marT="9525" marB="0"/>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7</a:t>
                      </a:r>
                    </a:p>
                  </a:txBody>
                  <a:tcPr marL="68580" marR="68580" marT="9525" marB="0" anchor="ctr"/>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3</a:t>
                      </a:r>
                    </a:p>
                  </a:txBody>
                  <a:tcPr marL="68580" marR="68580" marT="9525" marB="0" anchor="ctr"/>
                </a:tc>
                <a:extLst>
                  <a:ext uri="{0D108BD9-81ED-4DB2-BD59-A6C34878D82A}">
                    <a16:rowId xmlns:a16="http://schemas.microsoft.com/office/drawing/2014/main" val="312839612"/>
                  </a:ext>
                </a:extLst>
              </a:tr>
              <a:tr h="275961">
                <a:tc>
                  <a:txBody>
                    <a:bodyPr/>
                    <a:lstStyle/>
                    <a:p>
                      <a:pPr algn="ctr" rtl="0" fontAlgn="t"/>
                      <a:r>
                        <a:rPr lang="tr-TR" sz="1200" b="0" i="0" u="none" strike="noStrike" dirty="0">
                          <a:effectLst/>
                          <a:latin typeface="Times New Roman" panose="02020603050405020304" pitchFamily="18" charset="0"/>
                          <a:cs typeface="Times New Roman" panose="02020603050405020304" pitchFamily="18" charset="0"/>
                        </a:rPr>
                        <a:t>Yiyecek İçecek Hizmetleri</a:t>
                      </a:r>
                    </a:p>
                  </a:txBody>
                  <a:tcPr marL="9525" marR="9525" marT="9525" marB="0"/>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23</a:t>
                      </a:r>
                    </a:p>
                  </a:txBody>
                  <a:tcPr marL="68580" marR="68580" marT="9525" marB="0" anchor="ctr"/>
                </a:tc>
                <a:tc>
                  <a:txBody>
                    <a:bodyPr/>
                    <a:lstStyle/>
                    <a:p>
                      <a:pPr marL="0" indent="449580" algn="ctr" defTabSz="457200" rtl="0" eaLnBrk="1" latinLnBrk="0" hangingPunct="0">
                        <a:spcBef>
                          <a:spcPts val="600"/>
                        </a:spcBef>
                        <a:spcAft>
                          <a:spcPts val="0"/>
                        </a:spcAft>
                      </a:pPr>
                      <a:r>
                        <a:rPr lang="tr-TR" sz="1200" b="0" kern="1800" dirty="0">
                          <a:solidFill>
                            <a:schemeClr val="dk1"/>
                          </a:solidFill>
                          <a:effectLst/>
                          <a:latin typeface="Times New Roman" panose="02020603050405020304" pitchFamily="18" charset="0"/>
                          <a:ea typeface="+mn-ea"/>
                          <a:cs typeface="Times New Roman" panose="02020603050405020304" pitchFamily="18" charset="0"/>
                        </a:rPr>
                        <a:t>6</a:t>
                      </a:r>
                    </a:p>
                  </a:txBody>
                  <a:tcPr marL="68580" marR="68580" marT="9525" marB="0" anchor="ctr"/>
                </a:tc>
                <a:extLst>
                  <a:ext uri="{0D108BD9-81ED-4DB2-BD59-A6C34878D82A}">
                    <a16:rowId xmlns:a16="http://schemas.microsoft.com/office/drawing/2014/main" val="3175183407"/>
                  </a:ext>
                </a:extLst>
              </a:tr>
              <a:tr h="275961">
                <a:tc>
                  <a:txBody>
                    <a:bodyPr/>
                    <a:lstStyle/>
                    <a:p>
                      <a:pPr algn="ctr">
                        <a:spcAft>
                          <a:spcPts val="0"/>
                        </a:spcAft>
                      </a:pPr>
                      <a:r>
                        <a:rPr lang="tr-TR" sz="1600" b="1" dirty="0">
                          <a:effectLst/>
                          <a:latin typeface="Calibri" panose="020F0502020204030204" pitchFamily="34" charset="0"/>
                          <a:cs typeface="Calibri" panose="020F0502020204030204" pitchFamily="34" charset="0"/>
                        </a:rPr>
                        <a:t>TOPLAM ÖĞRENCİ SAYISI</a:t>
                      </a:r>
                      <a:endParaRPr lang="tr-TR" sz="1600" b="1" dirty="0">
                        <a:effectLst/>
                        <a:latin typeface="Calibri" panose="020F0502020204030204" pitchFamily="34" charset="0"/>
                        <a:ea typeface="Times New Roman"/>
                        <a:cs typeface="Calibri" panose="020F0502020204030204" pitchFamily="34" charset="0"/>
                      </a:endParaRPr>
                    </a:p>
                  </a:txBody>
                  <a:tcPr marL="68580" marR="68580" marT="9525" marB="0"/>
                </a:tc>
                <a:tc>
                  <a:txBody>
                    <a:bodyPr/>
                    <a:lstStyle/>
                    <a:p>
                      <a:pPr indent="449580" algn="ctr" hangingPunct="0">
                        <a:spcBef>
                          <a:spcPts val="600"/>
                        </a:spcBef>
                        <a:spcAft>
                          <a:spcPts val="0"/>
                        </a:spcAft>
                      </a:pPr>
                      <a:r>
                        <a:rPr lang="tr-TR" sz="1600" dirty="0">
                          <a:effectLst/>
                          <a:latin typeface="Calibri" panose="020F0502020204030204" pitchFamily="34" charset="0"/>
                          <a:ea typeface="Times New Roman"/>
                          <a:cs typeface="Calibri" panose="020F0502020204030204" pitchFamily="34" charset="0"/>
                        </a:rPr>
                        <a:t>341</a:t>
                      </a:r>
                    </a:p>
                  </a:txBody>
                  <a:tcPr marL="68580" marR="68580" marT="9525" marB="0" anchor="ctr"/>
                </a:tc>
                <a:tc>
                  <a:txBody>
                    <a:bodyPr/>
                    <a:lstStyle/>
                    <a:p>
                      <a:pPr indent="449580" algn="just" hangingPunct="0">
                        <a:spcBef>
                          <a:spcPts val="600"/>
                        </a:spcBef>
                        <a:spcAft>
                          <a:spcPts val="0"/>
                        </a:spcAft>
                      </a:pPr>
                      <a:r>
                        <a:rPr lang="tr-TR" sz="1600" dirty="0">
                          <a:effectLst/>
                          <a:latin typeface="Calibri" panose="020F0502020204030204" pitchFamily="34" charset="0"/>
                          <a:ea typeface="Times New Roman"/>
                          <a:cs typeface="Calibri" panose="020F0502020204030204" pitchFamily="34" charset="0"/>
                        </a:rPr>
                        <a:t>104</a:t>
                      </a:r>
                    </a:p>
                  </a:txBody>
                  <a:tcPr marL="68580" marR="68580" marT="9525" marB="0" anchor="ctr"/>
                </a:tc>
                <a:extLst>
                  <a:ext uri="{0D108BD9-81ED-4DB2-BD59-A6C34878D82A}">
                    <a16:rowId xmlns:a16="http://schemas.microsoft.com/office/drawing/2014/main" val="375660627"/>
                  </a:ext>
                </a:extLst>
              </a:tr>
            </a:tbl>
          </a:graphicData>
        </a:graphic>
      </p:graphicFrame>
      <p:sp>
        <p:nvSpPr>
          <p:cNvPr id="4" name="Slayt Numarası Yer Tutucusu 3"/>
          <p:cNvSpPr>
            <a:spLocks noGrp="1"/>
          </p:cNvSpPr>
          <p:nvPr>
            <p:ph type="sldNum" sz="quarter" idx="12"/>
          </p:nvPr>
        </p:nvSpPr>
        <p:spPr/>
        <p:txBody>
          <a:bodyPr/>
          <a:lstStyle/>
          <a:p>
            <a:fld id="{B1DEFA8C-F947-479F-BE07-76B6B3F80BF1}" type="slidenum">
              <a:rPr lang="tr-TR" smtClean="0"/>
              <a:pPr/>
              <a:t>15</a:t>
            </a:fld>
            <a:endParaRPr lang="tr-TR"/>
          </a:p>
        </p:txBody>
      </p:sp>
      <p:sp>
        <p:nvSpPr>
          <p:cNvPr id="7" name="Text Box 104"/>
          <p:cNvSpPr txBox="1">
            <a:spLocks noChangeArrowheads="1"/>
          </p:cNvSpPr>
          <p:nvPr/>
        </p:nvSpPr>
        <p:spPr bwMode="auto">
          <a:xfrm>
            <a:off x="342249" y="438837"/>
            <a:ext cx="7182079" cy="325867"/>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fontAlgn="ctr">
              <a:spcBef>
                <a:spcPct val="20000"/>
              </a:spcBef>
              <a:defRPr sz="2000" b="1">
                <a:solidFill>
                  <a:srgbClr val="404040"/>
                </a:solidFill>
                <a:latin typeface="Arial" panose="020B0604020202020204" pitchFamily="34" charset="0"/>
              </a:defRPr>
            </a:lvl1pPr>
          </a:lstStyle>
          <a:p>
            <a:r>
              <a:rPr lang="tr-TR" dirty="0"/>
              <a:t>MESLEK ALANLARINAGÖRE ÖĞRENCİ SAYILARIMIZ</a:t>
            </a:r>
          </a:p>
        </p:txBody>
      </p:sp>
    </p:spTree>
    <p:extLst>
      <p:ext uri="{BB962C8B-B14F-4D97-AF65-F5344CB8AC3E}">
        <p14:creationId xmlns:p14="http://schemas.microsoft.com/office/powerpoint/2010/main" val="30077655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4227779588"/>
              </p:ext>
            </p:extLst>
          </p:nvPr>
        </p:nvGraphicFramePr>
        <p:xfrm>
          <a:off x="457200" y="1935163"/>
          <a:ext cx="7139135" cy="2595880"/>
        </p:xfrm>
        <a:graphic>
          <a:graphicData uri="http://schemas.openxmlformats.org/drawingml/2006/table">
            <a:tbl>
              <a:tblPr firstRow="1" bandRow="1">
                <a:tableStyleId>{8A107856-5554-42FB-B03E-39F5DBC370BA}</a:tableStyleId>
              </a:tblPr>
              <a:tblGrid>
                <a:gridCol w="2945550">
                  <a:extLst>
                    <a:ext uri="{9D8B030D-6E8A-4147-A177-3AD203B41FA5}">
                      <a16:colId xmlns:a16="http://schemas.microsoft.com/office/drawing/2014/main" val="20000"/>
                    </a:ext>
                  </a:extLst>
                </a:gridCol>
                <a:gridCol w="838717">
                  <a:extLst>
                    <a:ext uri="{9D8B030D-6E8A-4147-A177-3AD203B41FA5}">
                      <a16:colId xmlns:a16="http://schemas.microsoft.com/office/drawing/2014/main" val="20001"/>
                    </a:ext>
                  </a:extLst>
                </a:gridCol>
                <a:gridCol w="838717">
                  <a:extLst>
                    <a:ext uri="{9D8B030D-6E8A-4147-A177-3AD203B41FA5}">
                      <a16:colId xmlns:a16="http://schemas.microsoft.com/office/drawing/2014/main" val="3503236287"/>
                    </a:ext>
                  </a:extLst>
                </a:gridCol>
                <a:gridCol w="838717">
                  <a:extLst>
                    <a:ext uri="{9D8B030D-6E8A-4147-A177-3AD203B41FA5}">
                      <a16:colId xmlns:a16="http://schemas.microsoft.com/office/drawing/2014/main" val="2340770747"/>
                    </a:ext>
                  </a:extLst>
                </a:gridCol>
                <a:gridCol w="838717">
                  <a:extLst>
                    <a:ext uri="{9D8B030D-6E8A-4147-A177-3AD203B41FA5}">
                      <a16:colId xmlns:a16="http://schemas.microsoft.com/office/drawing/2014/main" val="3744207855"/>
                    </a:ext>
                  </a:extLst>
                </a:gridCol>
                <a:gridCol w="838717">
                  <a:extLst>
                    <a:ext uri="{9D8B030D-6E8A-4147-A177-3AD203B41FA5}">
                      <a16:colId xmlns:a16="http://schemas.microsoft.com/office/drawing/2014/main" val="2019965679"/>
                    </a:ext>
                  </a:extLst>
                </a:gridCol>
              </a:tblGrid>
              <a:tr h="370840">
                <a:tc>
                  <a:txBody>
                    <a:bodyPr/>
                    <a:lstStyle/>
                    <a:p>
                      <a:r>
                        <a:rPr lang="tr-TR" dirty="0"/>
                        <a:t>Belge Türü</a:t>
                      </a:r>
                    </a:p>
                  </a:txBody>
                  <a:tcPr/>
                </a:tc>
                <a:tc>
                  <a:txBody>
                    <a:bodyPr/>
                    <a:lstStyle/>
                    <a:p>
                      <a:pPr algn="ctr"/>
                      <a:r>
                        <a:rPr lang="tr-TR" dirty="0"/>
                        <a:t>2019</a:t>
                      </a:r>
                    </a:p>
                  </a:txBody>
                  <a:tcPr/>
                </a:tc>
                <a:tc>
                  <a:txBody>
                    <a:bodyPr/>
                    <a:lstStyle/>
                    <a:p>
                      <a:pPr algn="ctr"/>
                      <a:r>
                        <a:rPr lang="tr-TR" dirty="0"/>
                        <a:t>2020</a:t>
                      </a:r>
                    </a:p>
                  </a:txBody>
                  <a:tcPr/>
                </a:tc>
                <a:tc>
                  <a:txBody>
                    <a:bodyPr/>
                    <a:lstStyle/>
                    <a:p>
                      <a:pPr algn="ctr"/>
                      <a:r>
                        <a:rPr lang="tr-TR" dirty="0"/>
                        <a:t>2021</a:t>
                      </a:r>
                    </a:p>
                  </a:txBody>
                  <a:tcPr/>
                </a:tc>
                <a:tc>
                  <a:txBody>
                    <a:bodyPr/>
                    <a:lstStyle/>
                    <a:p>
                      <a:pPr algn="ctr"/>
                      <a:r>
                        <a:rPr lang="tr-TR" dirty="0"/>
                        <a:t>2022</a:t>
                      </a:r>
                    </a:p>
                  </a:txBody>
                  <a:tcPr/>
                </a:tc>
                <a:tc>
                  <a:txBody>
                    <a:bodyPr/>
                    <a:lstStyle/>
                    <a:p>
                      <a:pPr algn="ctr"/>
                      <a:r>
                        <a:rPr lang="tr-TR" dirty="0"/>
                        <a:t>2023</a:t>
                      </a:r>
                    </a:p>
                  </a:txBody>
                  <a:tcPr/>
                </a:tc>
                <a:extLst>
                  <a:ext uri="{0D108BD9-81ED-4DB2-BD59-A6C34878D82A}">
                    <a16:rowId xmlns:a16="http://schemas.microsoft.com/office/drawing/2014/main" val="10000"/>
                  </a:ext>
                </a:extLst>
              </a:tr>
              <a:tr h="370840">
                <a:tc>
                  <a:txBody>
                    <a:bodyPr/>
                    <a:lstStyle/>
                    <a:p>
                      <a:r>
                        <a:rPr lang="tr-TR" sz="1600" dirty="0"/>
                        <a:t>Kalfalık</a:t>
                      </a:r>
                      <a:r>
                        <a:rPr lang="tr-TR" sz="1600" baseline="0" dirty="0"/>
                        <a:t> Belgesi</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121</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61</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89</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61</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latin typeface="+mn-lt"/>
                          <a:cs typeface="+mn-cs"/>
                        </a:rPr>
                        <a:t>78</a:t>
                      </a:r>
                      <a:endParaRPr lang="tr-TR"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r>
                        <a:rPr lang="tr-TR" sz="1600" dirty="0"/>
                        <a:t>Ustalık</a:t>
                      </a:r>
                      <a:r>
                        <a:rPr lang="tr-TR" sz="1600" baseline="0" dirty="0"/>
                        <a:t> Belgesi</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106</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143</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218</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280</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latin typeface="+mn-lt"/>
                          <a:cs typeface="+mn-cs"/>
                        </a:rPr>
                        <a:t>460</a:t>
                      </a:r>
                      <a:endParaRPr lang="tr-TR"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r>
                        <a:rPr lang="tr-TR" sz="1600" dirty="0"/>
                        <a:t>Usta Öğreticilik</a:t>
                      </a:r>
                      <a:r>
                        <a:rPr lang="tr-TR" sz="1600" baseline="0" dirty="0"/>
                        <a:t> Belgesi</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27</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136</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130</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143</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latin typeface="+mn-lt"/>
                          <a:cs typeface="+mn-cs"/>
                        </a:rPr>
                        <a:t>266</a:t>
                      </a:r>
                      <a:endParaRPr lang="tr-TR"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370840">
                <a:tc>
                  <a:txBody>
                    <a:bodyPr/>
                    <a:lstStyle/>
                    <a:p>
                      <a:r>
                        <a:rPr lang="tr-TR" sz="1600" dirty="0"/>
                        <a:t>Usta Öğreticilik</a:t>
                      </a:r>
                      <a:r>
                        <a:rPr lang="tr-TR" sz="1600" baseline="0" dirty="0"/>
                        <a:t> Kursu Sayısı</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dirty="0"/>
                        <a:t>3</a:t>
                      </a:r>
                    </a:p>
                  </a:txBody>
                  <a:tcPr/>
                </a:tc>
                <a:tc>
                  <a:txBody>
                    <a:bodyPr/>
                    <a:lstStyle/>
                    <a:p>
                      <a:pPr algn="ctr"/>
                      <a:r>
                        <a:rPr lang="tr-TR" dirty="0"/>
                        <a:t>7</a:t>
                      </a:r>
                    </a:p>
                  </a:txBody>
                  <a:tcPr/>
                </a:tc>
                <a:tc>
                  <a:txBody>
                    <a:bodyPr/>
                    <a:lstStyle/>
                    <a:p>
                      <a:pPr algn="ctr"/>
                      <a:r>
                        <a:rPr lang="tr-TR" dirty="0"/>
                        <a:t>8</a:t>
                      </a:r>
                    </a:p>
                  </a:txBody>
                  <a:tcPr/>
                </a:tc>
                <a:tc>
                  <a:txBody>
                    <a:bodyPr/>
                    <a:lstStyle/>
                    <a:p>
                      <a:pPr algn="ctr"/>
                      <a:r>
                        <a:rPr lang="tr-TR" sz="1600" dirty="0"/>
                        <a:t>2</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1</a:t>
                      </a:r>
                      <a:endParaRPr lang="tr-TR"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370840">
                <a:tc>
                  <a:txBody>
                    <a:bodyPr/>
                    <a:lstStyle/>
                    <a:p>
                      <a:r>
                        <a:rPr lang="tr-TR" sz="1600" dirty="0"/>
                        <a:t>Diploma</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0</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0</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16</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15</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latin typeface="+mn-lt"/>
                          <a:cs typeface="+mn-cs"/>
                        </a:rPr>
                        <a:t>21</a:t>
                      </a:r>
                      <a:endParaRPr lang="tr-TR"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r h="370840">
                <a:tc>
                  <a:txBody>
                    <a:bodyPr/>
                    <a:lstStyle/>
                    <a:p>
                      <a:r>
                        <a:rPr lang="tr-TR" sz="1600" b="1" dirty="0"/>
                        <a:t>Toplam</a:t>
                      </a:r>
                      <a:endParaRPr lang="tr-TR" sz="1600" b="1" dirty="0">
                        <a:latin typeface="Times New Roman" panose="02020603050405020304" pitchFamily="18" charset="0"/>
                        <a:cs typeface="Times New Roman" panose="02020603050405020304" pitchFamily="18" charset="0"/>
                      </a:endParaRPr>
                    </a:p>
                  </a:txBody>
                  <a:tcPr/>
                </a:tc>
                <a:tc>
                  <a:txBody>
                    <a:bodyPr/>
                    <a:lstStyle/>
                    <a:p>
                      <a:pPr algn="ctr" fontAlgn="b"/>
                      <a:r>
                        <a:rPr lang="tr-TR" sz="1600" b="1" u="none" strike="noStrike" dirty="0">
                          <a:effectLst/>
                        </a:rPr>
                        <a:t>257</a:t>
                      </a:r>
                      <a:endParaRPr lang="tr-TR" sz="1600" b="1" i="0" u="none" strike="noStrike" dirty="0">
                        <a:effectLst/>
                        <a:latin typeface="Arial" panose="020B0604020202020204" pitchFamily="34" charset="0"/>
                      </a:endParaRPr>
                    </a:p>
                  </a:txBody>
                  <a:tcPr marL="9525" marR="9525" marT="9525" marB="0" anchor="ctr"/>
                </a:tc>
                <a:tc>
                  <a:txBody>
                    <a:bodyPr/>
                    <a:lstStyle/>
                    <a:p>
                      <a:pPr algn="ctr" fontAlgn="b"/>
                      <a:r>
                        <a:rPr lang="tr-TR" sz="1600" b="1" u="none" strike="noStrike" dirty="0">
                          <a:effectLst/>
                        </a:rPr>
                        <a:t>347</a:t>
                      </a:r>
                      <a:endParaRPr lang="tr-TR" sz="1600" b="1" i="0" u="none" strike="noStrike" dirty="0">
                        <a:effectLst/>
                        <a:latin typeface="Arial" panose="020B0604020202020204" pitchFamily="34" charset="0"/>
                      </a:endParaRPr>
                    </a:p>
                  </a:txBody>
                  <a:tcPr marL="9525" marR="9525" marT="9525" marB="0" anchor="ctr"/>
                </a:tc>
                <a:tc>
                  <a:txBody>
                    <a:bodyPr/>
                    <a:lstStyle/>
                    <a:p>
                      <a:pPr algn="ctr" fontAlgn="b"/>
                      <a:r>
                        <a:rPr lang="tr-TR" sz="1600" b="1" u="none" strike="noStrike">
                          <a:effectLst/>
                        </a:rPr>
                        <a:t>461</a:t>
                      </a:r>
                      <a:endParaRPr lang="tr-TR" sz="1600" b="1" i="0" u="none" strike="noStrike">
                        <a:effectLst/>
                        <a:latin typeface="Arial" panose="020B0604020202020204" pitchFamily="34" charset="0"/>
                      </a:endParaRPr>
                    </a:p>
                  </a:txBody>
                  <a:tcPr marL="9525" marR="9525" marT="9525" marB="0" anchor="ctr"/>
                </a:tc>
                <a:tc>
                  <a:txBody>
                    <a:bodyPr/>
                    <a:lstStyle/>
                    <a:p>
                      <a:pPr algn="ctr" fontAlgn="b"/>
                      <a:r>
                        <a:rPr lang="tr-TR" sz="1600" b="1" u="none" strike="noStrike" dirty="0">
                          <a:effectLst/>
                        </a:rPr>
                        <a:t>501</a:t>
                      </a:r>
                      <a:endParaRPr lang="tr-TR" sz="1600" b="1" i="0" u="none" strike="noStrike" dirty="0">
                        <a:effectLst/>
                        <a:latin typeface="Arial" panose="020B0604020202020204" pitchFamily="34" charset="0"/>
                      </a:endParaRPr>
                    </a:p>
                  </a:txBody>
                  <a:tcPr marL="9525" marR="9525" marT="9525" marB="0" anchor="ctr"/>
                </a:tc>
                <a:tc>
                  <a:txBody>
                    <a:bodyPr/>
                    <a:lstStyle/>
                    <a:p>
                      <a:pPr algn="ctr" fontAlgn="b"/>
                      <a:r>
                        <a:rPr lang="tr-TR" sz="1600" b="1" i="0" u="none" strike="noStrike" dirty="0">
                          <a:effectLst/>
                          <a:latin typeface="+mn-lt"/>
                        </a:rPr>
                        <a:t>826</a:t>
                      </a:r>
                      <a:endParaRPr lang="tr-TR" sz="16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4028064288"/>
                  </a:ext>
                </a:extLst>
              </a:tr>
            </a:tbl>
          </a:graphicData>
        </a:graphic>
      </p:graphicFrame>
      <p:sp>
        <p:nvSpPr>
          <p:cNvPr id="4" name="Slayt Numarası Yer Tutucusu 3"/>
          <p:cNvSpPr>
            <a:spLocks noGrp="1"/>
          </p:cNvSpPr>
          <p:nvPr>
            <p:ph type="sldNum" sz="quarter" idx="12"/>
          </p:nvPr>
        </p:nvSpPr>
        <p:spPr/>
        <p:txBody>
          <a:bodyPr/>
          <a:lstStyle/>
          <a:p>
            <a:fld id="{B1DEFA8C-F947-479F-BE07-76B6B3F80BF1}" type="slidenum">
              <a:rPr lang="tr-TR" smtClean="0"/>
              <a:pPr/>
              <a:t>16</a:t>
            </a:fld>
            <a:endParaRPr lang="tr-TR"/>
          </a:p>
        </p:txBody>
      </p:sp>
      <p:sp>
        <p:nvSpPr>
          <p:cNvPr id="6" name="Text Box 104"/>
          <p:cNvSpPr txBox="1">
            <a:spLocks noChangeArrowheads="1"/>
          </p:cNvSpPr>
          <p:nvPr/>
        </p:nvSpPr>
        <p:spPr bwMode="auto">
          <a:xfrm>
            <a:off x="457200" y="692696"/>
            <a:ext cx="7139135" cy="724942"/>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fontAlgn="ctr">
              <a:spcBef>
                <a:spcPct val="20000"/>
              </a:spcBef>
              <a:defRPr sz="2000" b="1">
                <a:solidFill>
                  <a:srgbClr val="404040"/>
                </a:solidFill>
                <a:latin typeface="Arial" panose="020B0604020202020204" pitchFamily="34" charset="0"/>
              </a:defRPr>
            </a:lvl1pPr>
          </a:lstStyle>
          <a:p>
            <a:r>
              <a:rPr lang="tr-TR" dirty="0"/>
              <a:t>BELGE İSTATİSTİKLERİMİZ</a:t>
            </a:r>
          </a:p>
        </p:txBody>
      </p:sp>
    </p:spTree>
    <p:extLst>
      <p:ext uri="{BB962C8B-B14F-4D97-AF65-F5344CB8AC3E}">
        <p14:creationId xmlns:p14="http://schemas.microsoft.com/office/powerpoint/2010/main" val="7350683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B1DEFA8C-F947-479F-BE07-76B6B3F80BF1}" type="slidenum">
              <a:rPr lang="tr-TR" smtClean="0"/>
              <a:pPr/>
              <a:t>17</a:t>
            </a:fld>
            <a:endParaRPr lang="tr-TR"/>
          </a:p>
        </p:txBody>
      </p:sp>
      <p:graphicFrame>
        <p:nvGraphicFramePr>
          <p:cNvPr id="5" name="Tablo 4"/>
          <p:cNvGraphicFramePr>
            <a:graphicFrameLocks noGrp="1"/>
          </p:cNvGraphicFramePr>
          <p:nvPr>
            <p:extLst>
              <p:ext uri="{D42A27DB-BD31-4B8C-83A1-F6EECF244321}">
                <p14:modId xmlns:p14="http://schemas.microsoft.com/office/powerpoint/2010/main" val="3401206908"/>
              </p:ext>
            </p:extLst>
          </p:nvPr>
        </p:nvGraphicFramePr>
        <p:xfrm>
          <a:off x="770382" y="1844824"/>
          <a:ext cx="7560840" cy="3046226"/>
        </p:xfrm>
        <a:graphic>
          <a:graphicData uri="http://schemas.openxmlformats.org/drawingml/2006/table">
            <a:tbl>
              <a:tblPr firstRow="1" firstCol="1" bandRow="1">
                <a:tableStyleId>{8A107856-5554-42FB-B03E-39F5DBC370BA}</a:tableStyleId>
              </a:tblPr>
              <a:tblGrid>
                <a:gridCol w="5714753">
                  <a:extLst>
                    <a:ext uri="{9D8B030D-6E8A-4147-A177-3AD203B41FA5}">
                      <a16:colId xmlns:a16="http://schemas.microsoft.com/office/drawing/2014/main" val="20000"/>
                    </a:ext>
                  </a:extLst>
                </a:gridCol>
                <a:gridCol w="1846087">
                  <a:extLst>
                    <a:ext uri="{9D8B030D-6E8A-4147-A177-3AD203B41FA5}">
                      <a16:colId xmlns:a16="http://schemas.microsoft.com/office/drawing/2014/main" val="20001"/>
                    </a:ext>
                  </a:extLst>
                </a:gridCol>
              </a:tblGrid>
              <a:tr h="359447">
                <a:tc>
                  <a:txBody>
                    <a:bodyPr/>
                    <a:lstStyle/>
                    <a:p>
                      <a:pPr hangingPunct="0">
                        <a:spcBef>
                          <a:spcPts val="600"/>
                        </a:spcBef>
                        <a:spcAft>
                          <a:spcPts val="0"/>
                        </a:spcAft>
                        <a:tabLst>
                          <a:tab pos="-540385" algn="l"/>
                        </a:tabLst>
                      </a:pPr>
                      <a:r>
                        <a:rPr lang="tr-TR" sz="1600" b="1" dirty="0">
                          <a:effectLst/>
                        </a:rPr>
                        <a:t>BELGE TÜRÜ</a:t>
                      </a:r>
                      <a:endParaRPr lang="tr-TR" sz="16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hangingPunct="0">
                        <a:spcBef>
                          <a:spcPts val="600"/>
                        </a:spcBef>
                        <a:spcAft>
                          <a:spcPts val="0"/>
                        </a:spcAft>
                        <a:tabLst>
                          <a:tab pos="-540385" algn="l"/>
                        </a:tabLst>
                      </a:pPr>
                      <a:r>
                        <a:rPr lang="tr-TR" sz="1200" b="1" dirty="0">
                          <a:effectLst/>
                        </a:rPr>
                        <a:t>SAYISI</a:t>
                      </a:r>
                      <a:endParaRPr lang="tr-TR" sz="1200" b="1"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288625">
                <a:tc>
                  <a:txBody>
                    <a:bodyPr/>
                    <a:lstStyle/>
                    <a:p>
                      <a:pPr hangingPunct="0">
                        <a:spcBef>
                          <a:spcPts val="600"/>
                        </a:spcBef>
                        <a:spcAft>
                          <a:spcPts val="0"/>
                        </a:spcAft>
                        <a:tabLst>
                          <a:tab pos="-540385" algn="l"/>
                        </a:tabLst>
                      </a:pPr>
                      <a:r>
                        <a:rPr lang="tr-TR" sz="1600" b="0" dirty="0">
                          <a:effectLst/>
                        </a:rPr>
                        <a:t>MESLEKİ VE TEKNİK ANADOLU LİSESİ DİPLOMASI</a:t>
                      </a:r>
                      <a:endParaRPr lang="tr-TR" sz="1600" b="0"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rtl="0" fontAlgn="ctr"/>
                      <a:r>
                        <a:rPr lang="tr-TR" sz="1600" b="0" i="0" u="none" strike="noStrike" dirty="0">
                          <a:solidFill>
                            <a:srgbClr val="000000"/>
                          </a:solidFill>
                          <a:effectLst/>
                          <a:latin typeface="Trebuchet MS" panose="020B0603020202020204" pitchFamily="34" charset="0"/>
                        </a:rPr>
                        <a:t>45</a:t>
                      </a:r>
                    </a:p>
                  </a:txBody>
                  <a:tcPr marL="9525" marR="9525" marT="9525" marB="0" anchor="ctr"/>
                </a:tc>
                <a:extLst>
                  <a:ext uri="{0D108BD9-81ED-4DB2-BD59-A6C34878D82A}">
                    <a16:rowId xmlns:a16="http://schemas.microsoft.com/office/drawing/2014/main" val="10001"/>
                  </a:ext>
                </a:extLst>
              </a:tr>
              <a:tr h="144016">
                <a:tc>
                  <a:txBody>
                    <a:bodyPr/>
                    <a:lstStyle/>
                    <a:p>
                      <a:pPr marL="0" marR="0" indent="0" algn="l" defTabSz="914400" rtl="0" eaLnBrk="1" fontAlgn="auto" latinLnBrk="0" hangingPunct="0">
                        <a:lnSpc>
                          <a:spcPct val="100000"/>
                        </a:lnSpc>
                        <a:spcBef>
                          <a:spcPts val="600"/>
                        </a:spcBef>
                        <a:spcAft>
                          <a:spcPts val="0"/>
                        </a:spcAft>
                        <a:buClrTx/>
                        <a:buSzTx/>
                        <a:buFontTx/>
                        <a:buNone/>
                        <a:tabLst>
                          <a:tab pos="-540385" algn="l"/>
                        </a:tabLst>
                        <a:defRPr/>
                      </a:pPr>
                      <a:r>
                        <a:rPr lang="tr-TR" sz="1600" b="0" dirty="0">
                          <a:effectLst/>
                        </a:rPr>
                        <a:t>KALFALIK BELGESİ ALANLAR</a:t>
                      </a:r>
                      <a:endParaRPr lang="tr-TR" sz="1600" b="0"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rtl="0" fontAlgn="ctr"/>
                      <a:r>
                        <a:rPr lang="tr-TR" sz="1600" b="0" i="0" u="none" strike="noStrike" dirty="0">
                          <a:solidFill>
                            <a:srgbClr val="000000"/>
                          </a:solidFill>
                          <a:effectLst/>
                          <a:latin typeface="Trebuchet MS" panose="020B0603020202020204" pitchFamily="34" charset="0"/>
                        </a:rPr>
                        <a:t>1074</a:t>
                      </a:r>
                    </a:p>
                  </a:txBody>
                  <a:tcPr marL="9525" marR="9525" marT="9525" marB="0" anchor="ctr"/>
                </a:tc>
                <a:extLst>
                  <a:ext uri="{0D108BD9-81ED-4DB2-BD59-A6C34878D82A}">
                    <a16:rowId xmlns:a16="http://schemas.microsoft.com/office/drawing/2014/main" val="10002"/>
                  </a:ext>
                </a:extLst>
              </a:tr>
              <a:tr h="188208">
                <a:tc>
                  <a:txBody>
                    <a:bodyPr/>
                    <a:lstStyle/>
                    <a:p>
                      <a:pPr>
                        <a:spcAft>
                          <a:spcPts val="0"/>
                        </a:spcAft>
                      </a:pPr>
                      <a:r>
                        <a:rPr lang="tr-TR" sz="1600" b="0">
                          <a:effectLst/>
                        </a:rPr>
                        <a:t>USTALIK BELGESİ ALANLAR</a:t>
                      </a:r>
                      <a:endParaRPr lang="tr-TR" sz="1600" b="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rtl="0" fontAlgn="ctr"/>
                      <a:r>
                        <a:rPr lang="tr-TR" sz="1600" b="0" i="0" u="none" strike="noStrike" dirty="0">
                          <a:solidFill>
                            <a:srgbClr val="000000"/>
                          </a:solidFill>
                          <a:effectLst/>
                          <a:latin typeface="Trebuchet MS" panose="020B0603020202020204" pitchFamily="34" charset="0"/>
                        </a:rPr>
                        <a:t>1199</a:t>
                      </a:r>
                    </a:p>
                  </a:txBody>
                  <a:tcPr marL="9525" marR="9525" marT="9525" marB="0" anchor="ctr"/>
                </a:tc>
                <a:extLst>
                  <a:ext uri="{0D108BD9-81ED-4DB2-BD59-A6C34878D82A}">
                    <a16:rowId xmlns:a16="http://schemas.microsoft.com/office/drawing/2014/main" val="10003"/>
                  </a:ext>
                </a:extLst>
              </a:tr>
              <a:tr h="160392">
                <a:tc>
                  <a:txBody>
                    <a:bodyPr/>
                    <a:lstStyle/>
                    <a:p>
                      <a:pPr>
                        <a:spcAft>
                          <a:spcPts val="0"/>
                        </a:spcAft>
                      </a:pPr>
                      <a:r>
                        <a:rPr lang="tr-TR" sz="1600" b="0" dirty="0">
                          <a:effectLst/>
                        </a:rPr>
                        <a:t>İŞYERİ AÇMA BELGESİ ALANLAR</a:t>
                      </a:r>
                      <a:endParaRPr lang="tr-TR" sz="1600" b="0"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rtl="0" fontAlgn="ctr"/>
                      <a:r>
                        <a:rPr lang="tr-TR" sz="1600" b="0" i="0" u="none" strike="noStrike" dirty="0">
                          <a:solidFill>
                            <a:srgbClr val="000000"/>
                          </a:solidFill>
                          <a:effectLst/>
                          <a:latin typeface="Trebuchet MS" panose="020B0603020202020204" pitchFamily="34" charset="0"/>
                        </a:rPr>
                        <a:t>4</a:t>
                      </a:r>
                    </a:p>
                  </a:txBody>
                  <a:tcPr marL="9525" marR="9525" marT="9525" marB="0" anchor="ctr"/>
                </a:tc>
                <a:extLst>
                  <a:ext uri="{0D108BD9-81ED-4DB2-BD59-A6C34878D82A}">
                    <a16:rowId xmlns:a16="http://schemas.microsoft.com/office/drawing/2014/main" val="10004"/>
                  </a:ext>
                </a:extLst>
              </a:tr>
              <a:tr h="132576">
                <a:tc>
                  <a:txBody>
                    <a:bodyPr/>
                    <a:lstStyle/>
                    <a:p>
                      <a:pPr>
                        <a:spcAft>
                          <a:spcPts val="0"/>
                        </a:spcAft>
                      </a:pPr>
                      <a:r>
                        <a:rPr lang="tr-TR" sz="1600" b="0" dirty="0">
                          <a:effectLst/>
                        </a:rPr>
                        <a:t>USTA ÖĞRETİCİLİK BELGESİ ALANLAR</a:t>
                      </a:r>
                      <a:endParaRPr lang="tr-TR" sz="1600" b="0"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rtl="0" fontAlgn="ctr"/>
                      <a:r>
                        <a:rPr lang="tr-TR" sz="1600" b="0" i="0" u="none" strike="noStrike" dirty="0">
                          <a:solidFill>
                            <a:srgbClr val="000000"/>
                          </a:solidFill>
                          <a:effectLst/>
                          <a:latin typeface="Trebuchet MS" panose="020B0603020202020204" pitchFamily="34" charset="0"/>
                        </a:rPr>
                        <a:t>826</a:t>
                      </a:r>
                    </a:p>
                  </a:txBody>
                  <a:tcPr marL="9525" marR="9525" marT="9525" marB="0" anchor="ctr"/>
                </a:tc>
                <a:extLst>
                  <a:ext uri="{0D108BD9-81ED-4DB2-BD59-A6C34878D82A}">
                    <a16:rowId xmlns:a16="http://schemas.microsoft.com/office/drawing/2014/main" val="10005"/>
                  </a:ext>
                </a:extLst>
              </a:tr>
              <a:tr h="176768">
                <a:tc>
                  <a:txBody>
                    <a:bodyPr/>
                    <a:lstStyle/>
                    <a:p>
                      <a:pPr>
                        <a:spcAft>
                          <a:spcPts val="0"/>
                        </a:spcAft>
                      </a:pPr>
                      <a:r>
                        <a:rPr lang="tr-TR" sz="1600" b="0">
                          <a:effectLst/>
                        </a:rPr>
                        <a:t>KALORİFER ATEŞÇİLİĞİ BELGESİ ALANLAR</a:t>
                      </a:r>
                      <a:endParaRPr lang="tr-TR" sz="1600" b="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rtl="0" fontAlgn="ctr"/>
                      <a:r>
                        <a:rPr lang="tr-TR" sz="1600" b="0" i="0" u="none" strike="noStrike" dirty="0">
                          <a:solidFill>
                            <a:srgbClr val="000000"/>
                          </a:solidFill>
                          <a:effectLst/>
                          <a:latin typeface="Trebuchet MS" panose="020B0603020202020204" pitchFamily="34" charset="0"/>
                        </a:rPr>
                        <a:t>43</a:t>
                      </a:r>
                    </a:p>
                  </a:txBody>
                  <a:tcPr marL="9525" marR="9525" marT="9525" marB="0" anchor="ctr"/>
                </a:tc>
                <a:extLst>
                  <a:ext uri="{0D108BD9-81ED-4DB2-BD59-A6C34878D82A}">
                    <a16:rowId xmlns:a16="http://schemas.microsoft.com/office/drawing/2014/main" val="10006"/>
                  </a:ext>
                </a:extLst>
              </a:tr>
              <a:tr h="148952">
                <a:tc>
                  <a:txBody>
                    <a:bodyPr/>
                    <a:lstStyle/>
                    <a:p>
                      <a:pPr hangingPunct="0">
                        <a:spcBef>
                          <a:spcPts val="600"/>
                        </a:spcBef>
                        <a:spcAft>
                          <a:spcPts val="0"/>
                        </a:spcAft>
                        <a:tabLst>
                          <a:tab pos="-540385" algn="l"/>
                        </a:tabLst>
                      </a:pPr>
                      <a:r>
                        <a:rPr lang="tr-TR" sz="1600" b="0">
                          <a:effectLst/>
                        </a:rPr>
                        <a:t>BİLGİSAYAR İŞLETMENLİĞİ BELGESİ ALANLAR</a:t>
                      </a:r>
                      <a:endParaRPr lang="tr-TR" sz="1600" b="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rtl="0" fontAlgn="ctr"/>
                      <a:r>
                        <a:rPr lang="tr-TR" sz="1600" b="0" i="0" u="none" strike="noStrike" dirty="0">
                          <a:solidFill>
                            <a:srgbClr val="000000"/>
                          </a:solidFill>
                          <a:effectLst/>
                          <a:latin typeface="Trebuchet MS" panose="020B0603020202020204" pitchFamily="34" charset="0"/>
                        </a:rPr>
                        <a:t>19</a:t>
                      </a:r>
                    </a:p>
                  </a:txBody>
                  <a:tcPr marL="9525" marR="9525" marT="9525" marB="0" anchor="ctr"/>
                </a:tc>
                <a:extLst>
                  <a:ext uri="{0D108BD9-81ED-4DB2-BD59-A6C34878D82A}">
                    <a16:rowId xmlns:a16="http://schemas.microsoft.com/office/drawing/2014/main" val="10007"/>
                  </a:ext>
                </a:extLst>
              </a:tr>
              <a:tr h="265152">
                <a:tc>
                  <a:txBody>
                    <a:bodyPr/>
                    <a:lstStyle/>
                    <a:p>
                      <a:pPr hangingPunct="0">
                        <a:spcBef>
                          <a:spcPts val="600"/>
                        </a:spcBef>
                        <a:spcAft>
                          <a:spcPts val="0"/>
                        </a:spcAft>
                        <a:tabLst>
                          <a:tab pos="-540385" algn="l"/>
                        </a:tabLst>
                      </a:pPr>
                      <a:r>
                        <a:rPr lang="tr-TR" sz="1600" b="0">
                          <a:effectLst/>
                        </a:rPr>
                        <a:t>GEÇİCİ USTALIK YETKİ BELGESİ ALANLAR</a:t>
                      </a:r>
                      <a:endParaRPr lang="tr-TR" sz="1600" b="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rtl="0" fontAlgn="ctr"/>
                      <a:r>
                        <a:rPr lang="tr-TR" sz="1600" b="0" i="0" u="none" strike="noStrike" dirty="0">
                          <a:solidFill>
                            <a:srgbClr val="000000"/>
                          </a:solidFill>
                          <a:effectLst/>
                          <a:latin typeface="Trebuchet MS" panose="020B0603020202020204" pitchFamily="34" charset="0"/>
                        </a:rPr>
                        <a:t>38</a:t>
                      </a:r>
                    </a:p>
                  </a:txBody>
                  <a:tcPr marL="9525" marR="9525" marT="9525" marB="0" anchor="ctr"/>
                </a:tc>
                <a:extLst>
                  <a:ext uri="{0D108BD9-81ED-4DB2-BD59-A6C34878D82A}">
                    <a16:rowId xmlns:a16="http://schemas.microsoft.com/office/drawing/2014/main" val="10008"/>
                  </a:ext>
                </a:extLst>
              </a:tr>
              <a:tr h="237336">
                <a:tc>
                  <a:txBody>
                    <a:bodyPr/>
                    <a:lstStyle/>
                    <a:p>
                      <a:pPr hangingPunct="0">
                        <a:spcBef>
                          <a:spcPts val="600"/>
                        </a:spcBef>
                        <a:spcAft>
                          <a:spcPts val="0"/>
                        </a:spcAft>
                        <a:tabLst>
                          <a:tab pos="-540385" algn="l"/>
                        </a:tabLst>
                      </a:pPr>
                      <a:r>
                        <a:rPr lang="tr-TR" sz="1600" b="0" dirty="0">
                          <a:effectLst/>
                        </a:rPr>
                        <a:t>TEHLİKELİ VE ÇOK TEHLİKELİ İŞLERDE BELGE ALANLAR</a:t>
                      </a:r>
                      <a:endParaRPr lang="tr-TR" sz="1600" b="0"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rtl="0" fontAlgn="ctr"/>
                      <a:r>
                        <a:rPr lang="tr-TR" sz="1600" b="0" i="0" u="none" strike="noStrike" dirty="0">
                          <a:solidFill>
                            <a:srgbClr val="000000"/>
                          </a:solidFill>
                          <a:effectLst/>
                          <a:latin typeface="Trebuchet MS" panose="020B0603020202020204" pitchFamily="34" charset="0"/>
                        </a:rPr>
                        <a:t>24</a:t>
                      </a:r>
                    </a:p>
                  </a:txBody>
                  <a:tcPr marL="9525" marR="9525" marT="9525" marB="0" anchor="ctr"/>
                </a:tc>
                <a:extLst>
                  <a:ext uri="{0D108BD9-81ED-4DB2-BD59-A6C34878D82A}">
                    <a16:rowId xmlns:a16="http://schemas.microsoft.com/office/drawing/2014/main" val="10009"/>
                  </a:ext>
                </a:extLst>
              </a:tr>
              <a:tr h="359447">
                <a:tc>
                  <a:txBody>
                    <a:bodyPr/>
                    <a:lstStyle/>
                    <a:p>
                      <a:pPr hangingPunct="0">
                        <a:spcBef>
                          <a:spcPts val="600"/>
                        </a:spcBef>
                        <a:spcAft>
                          <a:spcPts val="0"/>
                        </a:spcAft>
                        <a:tabLst>
                          <a:tab pos="-540385" algn="l"/>
                        </a:tabLst>
                      </a:pPr>
                      <a:r>
                        <a:rPr lang="tr-TR" sz="1600" dirty="0">
                          <a:effectLst/>
                        </a:rPr>
                        <a:t>TOPLAM</a:t>
                      </a:r>
                      <a:endParaRPr lang="tr-TR" sz="1600" b="0"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hangingPunct="0">
                        <a:spcBef>
                          <a:spcPts val="600"/>
                        </a:spcBef>
                        <a:spcAft>
                          <a:spcPts val="0"/>
                        </a:spcAft>
                        <a:tabLst>
                          <a:tab pos="-540385" algn="l"/>
                        </a:tabLst>
                      </a:pPr>
                      <a:r>
                        <a:rPr lang="tr-TR" sz="1600">
                          <a:effectLst/>
                          <a:latin typeface="+mn-lt"/>
                          <a:ea typeface="+mn-ea"/>
                          <a:cs typeface="+mn-cs"/>
                        </a:rPr>
                        <a:t>3272</a:t>
                      </a:r>
                      <a:endParaRPr lang="tr-TR" sz="1600"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bl>
          </a:graphicData>
        </a:graphic>
      </p:graphicFrame>
      <p:sp>
        <p:nvSpPr>
          <p:cNvPr id="6" name="Text Box 104"/>
          <p:cNvSpPr txBox="1">
            <a:spLocks noChangeArrowheads="1"/>
          </p:cNvSpPr>
          <p:nvPr/>
        </p:nvSpPr>
        <p:spPr bwMode="auto">
          <a:xfrm>
            <a:off x="770382" y="741625"/>
            <a:ext cx="7560840" cy="724942"/>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fontAlgn="ctr">
              <a:spcBef>
                <a:spcPct val="20000"/>
              </a:spcBef>
              <a:defRPr sz="2000" b="1">
                <a:solidFill>
                  <a:srgbClr val="404040"/>
                </a:solidFill>
                <a:latin typeface="Arial" panose="020B0604020202020204" pitchFamily="34" charset="0"/>
              </a:defRPr>
            </a:lvl1pPr>
          </a:lstStyle>
          <a:p>
            <a:r>
              <a:rPr lang="tr-TR" dirty="0"/>
              <a:t>BELGE İSTATİSTİKLERİ</a:t>
            </a:r>
          </a:p>
        </p:txBody>
      </p:sp>
    </p:spTree>
    <p:extLst>
      <p:ext uri="{BB962C8B-B14F-4D97-AF65-F5344CB8AC3E}">
        <p14:creationId xmlns:p14="http://schemas.microsoft.com/office/powerpoint/2010/main" val="5495177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B1DEFA8C-F947-479F-BE07-76B6B3F80BF1}" type="slidenum">
              <a:rPr lang="tr-TR" smtClean="0"/>
              <a:pPr/>
              <a:t>18</a:t>
            </a:fld>
            <a:endParaRPr lang="tr-TR"/>
          </a:p>
        </p:txBody>
      </p:sp>
      <p:graphicFrame>
        <p:nvGraphicFramePr>
          <p:cNvPr id="6" name="İçerik Yer Tutucusu 4"/>
          <p:cNvGraphicFramePr>
            <a:graphicFrameLocks/>
          </p:cNvGraphicFramePr>
          <p:nvPr>
            <p:extLst>
              <p:ext uri="{D42A27DB-BD31-4B8C-83A1-F6EECF244321}">
                <p14:modId xmlns:p14="http://schemas.microsoft.com/office/powerpoint/2010/main" val="774111820"/>
              </p:ext>
            </p:extLst>
          </p:nvPr>
        </p:nvGraphicFramePr>
        <p:xfrm>
          <a:off x="323528" y="913582"/>
          <a:ext cx="8292928" cy="4890780"/>
        </p:xfrm>
        <a:graphic>
          <a:graphicData uri="http://schemas.openxmlformats.org/drawingml/2006/table">
            <a:tbl>
              <a:tblPr firstRow="1" bandRow="1">
                <a:tableStyleId>{8A107856-5554-42FB-B03E-39F5DBC370BA}</a:tableStyleId>
              </a:tblPr>
              <a:tblGrid>
                <a:gridCol w="2892329">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648072">
                  <a:extLst>
                    <a:ext uri="{9D8B030D-6E8A-4147-A177-3AD203B41FA5}">
                      <a16:colId xmlns:a16="http://schemas.microsoft.com/office/drawing/2014/main" val="20005"/>
                    </a:ext>
                  </a:extLst>
                </a:gridCol>
                <a:gridCol w="936103">
                  <a:extLst>
                    <a:ext uri="{9D8B030D-6E8A-4147-A177-3AD203B41FA5}">
                      <a16:colId xmlns:a16="http://schemas.microsoft.com/office/drawing/2014/main" val="20006"/>
                    </a:ext>
                  </a:extLst>
                </a:gridCol>
              </a:tblGrid>
              <a:tr h="288032">
                <a:tc rowSpan="2">
                  <a:txBody>
                    <a:bodyPr/>
                    <a:lstStyle/>
                    <a:p>
                      <a:pPr algn="ctr"/>
                      <a:r>
                        <a:rPr lang="tr-TR" sz="1200" dirty="0"/>
                        <a:t>MESLEK DALI</a:t>
                      </a:r>
                    </a:p>
                  </a:txBody>
                  <a:tcPr/>
                </a:tc>
                <a:tc gridSpan="3">
                  <a:txBody>
                    <a:bodyPr/>
                    <a:lstStyle/>
                    <a:p>
                      <a:pPr algn="ctr"/>
                      <a:r>
                        <a:rPr lang="tr-TR" sz="1200" dirty="0"/>
                        <a:t>KALFALIK</a:t>
                      </a:r>
                      <a:r>
                        <a:rPr lang="tr-TR" sz="1200" baseline="0" dirty="0"/>
                        <a:t> BELGESİ</a:t>
                      </a:r>
                      <a:endParaRPr lang="tr-TR" sz="1200" dirty="0"/>
                    </a:p>
                  </a:txBody>
                  <a:tcPr/>
                </a:tc>
                <a:tc hMerge="1">
                  <a:txBody>
                    <a:bodyPr/>
                    <a:lstStyle/>
                    <a:p>
                      <a:endParaRPr lang="tr-TR" dirty="0"/>
                    </a:p>
                  </a:txBody>
                  <a:tcPr>
                    <a:lnL w="12700" cap="flat" cmpd="sng" algn="ctr">
                      <a:solidFill>
                        <a:schemeClr val="tx1"/>
                      </a:solidFill>
                      <a:prstDash val="solid"/>
                      <a:round/>
                      <a:headEnd type="none" w="med" len="med"/>
                      <a:tailEnd type="none" w="med" len="med"/>
                    </a:lnL>
                  </a:tcPr>
                </a:tc>
                <a:tc hMerge="1">
                  <a:txBody>
                    <a:bodyPr/>
                    <a:lstStyle/>
                    <a:p>
                      <a:pPr algn="ctr"/>
                      <a:endParaRPr lang="tr-TR" sz="1200" dirty="0"/>
                    </a:p>
                  </a:txBody>
                  <a:tcPr/>
                </a:tc>
                <a:tc gridSpan="3">
                  <a:txBody>
                    <a:bodyPr/>
                    <a:lstStyle/>
                    <a:p>
                      <a:pPr algn="ctr"/>
                      <a:r>
                        <a:rPr lang="tr-TR" sz="1200" dirty="0"/>
                        <a:t>USTALIK BELGESİ</a:t>
                      </a:r>
                    </a:p>
                  </a:txBody>
                  <a:tcPr/>
                </a:tc>
                <a:tc hMerge="1">
                  <a:txBody>
                    <a:bodyPr/>
                    <a:lstStyle/>
                    <a:p>
                      <a:endParaRPr lang="tr-TR"/>
                    </a:p>
                  </a:txBody>
                  <a:tcPr/>
                </a:tc>
                <a:tc hMerge="1">
                  <a:txBody>
                    <a:bodyPr/>
                    <a:lstStyle/>
                    <a:p>
                      <a:pPr algn="ctr"/>
                      <a:endParaRPr lang="tr-TR" sz="1200" dirty="0"/>
                    </a:p>
                  </a:txBody>
                  <a:tcPr/>
                </a:tc>
                <a:extLst>
                  <a:ext uri="{0D108BD9-81ED-4DB2-BD59-A6C34878D82A}">
                    <a16:rowId xmlns:a16="http://schemas.microsoft.com/office/drawing/2014/main" val="10000"/>
                  </a:ext>
                </a:extLst>
              </a:tr>
              <a:tr h="288032">
                <a:tc vMerge="1">
                  <a:txBody>
                    <a:bodyPr/>
                    <a:lstStyle/>
                    <a:p>
                      <a:endParaRPr lang="tr-TR" sz="1200" dirty="0"/>
                    </a:p>
                  </a:txBody>
                  <a:tcPr/>
                </a:tc>
                <a:tc>
                  <a:txBody>
                    <a:bodyPr/>
                    <a:lstStyle/>
                    <a:p>
                      <a:pPr algn="ctr"/>
                      <a:r>
                        <a:rPr lang="tr-TR" sz="1400" dirty="0"/>
                        <a:t>      2021</a:t>
                      </a:r>
                      <a:endParaRPr lang="tr-TR" sz="1400" b="1" dirty="0"/>
                    </a:p>
                  </a:txBody>
                  <a:tcPr/>
                </a:tc>
                <a:tc>
                  <a:txBody>
                    <a:bodyPr/>
                    <a:lstStyle/>
                    <a:p>
                      <a:pPr algn="ctr"/>
                      <a:r>
                        <a:rPr lang="tr-TR" sz="1400" dirty="0"/>
                        <a:t>2022</a:t>
                      </a:r>
                      <a:endParaRPr lang="tr-TR" sz="1400" b="1" dirty="0"/>
                    </a:p>
                  </a:txBody>
                  <a:tcPr/>
                </a:tc>
                <a:tc>
                  <a:txBody>
                    <a:bodyPr/>
                    <a:lstStyle/>
                    <a:p>
                      <a:pPr algn="ctr"/>
                      <a:r>
                        <a:rPr lang="tr-TR" sz="1400" dirty="0"/>
                        <a:t>2023</a:t>
                      </a:r>
                      <a:endParaRPr lang="tr-TR" sz="1400" b="1" dirty="0"/>
                    </a:p>
                  </a:txBody>
                  <a:tcPr/>
                </a:tc>
                <a:tc>
                  <a:txBody>
                    <a:bodyPr/>
                    <a:lstStyle/>
                    <a:p>
                      <a:pPr algn="ctr"/>
                      <a:r>
                        <a:rPr lang="tr-TR" sz="1400" dirty="0"/>
                        <a:t>2021        </a:t>
                      </a:r>
                      <a:endParaRPr lang="tr-TR" sz="1400" b="1" dirty="0"/>
                    </a:p>
                  </a:txBody>
                  <a:tcPr/>
                </a:tc>
                <a:tc>
                  <a:txBody>
                    <a:bodyPr/>
                    <a:lstStyle/>
                    <a:p>
                      <a:pPr algn="ctr"/>
                      <a:r>
                        <a:rPr lang="tr-TR" sz="1400" dirty="0"/>
                        <a:t>2022</a:t>
                      </a:r>
                      <a:endParaRPr lang="tr-TR" sz="1400" b="1" dirty="0"/>
                    </a:p>
                  </a:txBody>
                  <a:tcPr/>
                </a:tc>
                <a:tc>
                  <a:txBody>
                    <a:bodyPr/>
                    <a:lstStyle/>
                    <a:p>
                      <a:pPr algn="ctr"/>
                      <a:r>
                        <a:rPr lang="tr-TR" sz="1400" dirty="0"/>
                        <a:t>2023</a:t>
                      </a:r>
                      <a:endParaRPr lang="tr-TR" sz="1400" b="1" dirty="0"/>
                    </a:p>
                  </a:txBody>
                  <a:tcPr/>
                </a:tc>
                <a:extLst>
                  <a:ext uri="{0D108BD9-81ED-4DB2-BD59-A6C34878D82A}">
                    <a16:rowId xmlns:a16="http://schemas.microsoft.com/office/drawing/2014/main" val="10001"/>
                  </a:ext>
                </a:extLst>
              </a:tr>
              <a:tr h="251480">
                <a:tc>
                  <a:txBody>
                    <a:bodyPr/>
                    <a:lstStyle/>
                    <a:p>
                      <a:pPr algn="l" rtl="0" fontAlgn="t"/>
                      <a:r>
                        <a:rPr lang="tr-TR" sz="1000" b="0" i="0" u="none" strike="noStrike" dirty="0">
                          <a:effectLst/>
                          <a:latin typeface="Arial" panose="020B0604020202020204" pitchFamily="34" charset="0"/>
                        </a:rPr>
                        <a:t> Asansör Sistemleri</a:t>
                      </a:r>
                    </a:p>
                  </a:txBody>
                  <a:tcPr marL="9525" marR="9525" marT="9525" marB="0"/>
                </a:tc>
                <a:tc>
                  <a:txBody>
                    <a:bodyPr/>
                    <a:lstStyle/>
                    <a:p>
                      <a:pPr algn="ctr"/>
                      <a:r>
                        <a:rPr lang="tr-TR" sz="1000" dirty="0"/>
                        <a:t>0</a:t>
                      </a:r>
                    </a:p>
                  </a:txBody>
                  <a:tcPr/>
                </a:tc>
                <a:tc>
                  <a:txBody>
                    <a:bodyPr/>
                    <a:lstStyle/>
                    <a:p>
                      <a:pPr marL="0" algn="ctr" defTabSz="457200" rtl="0" eaLnBrk="1" latinLnBrk="0" hangingPunct="1"/>
                      <a:r>
                        <a:rPr lang="tr-TR" sz="1200" kern="1200" dirty="0">
                          <a:solidFill>
                            <a:schemeClr val="dk1"/>
                          </a:solidFill>
                          <a:latin typeface="+mn-lt"/>
                          <a:ea typeface="+mn-ea"/>
                          <a:cs typeface="+mn-cs"/>
                        </a:rPr>
                        <a:t>0</a:t>
                      </a:r>
                    </a:p>
                  </a:txBody>
                  <a:tcPr/>
                </a:tc>
                <a:tc>
                  <a:txBody>
                    <a:bodyPr/>
                    <a:lstStyle/>
                    <a:p>
                      <a:pPr marL="0" algn="ctr" defTabSz="457200" rtl="0" eaLnBrk="1" latinLnBrk="0" hangingPunct="1"/>
                      <a:r>
                        <a:rPr lang="tr-TR" sz="1200" kern="1200" dirty="0">
                          <a:solidFill>
                            <a:schemeClr val="dk1"/>
                          </a:solidFill>
                          <a:latin typeface="+mn-lt"/>
                          <a:ea typeface="+mn-ea"/>
                          <a:cs typeface="+mn-cs"/>
                        </a:rPr>
                        <a:t>0</a:t>
                      </a:r>
                    </a:p>
                  </a:txBody>
                  <a:tcPr/>
                </a:tc>
                <a:tc>
                  <a:txBody>
                    <a:bodyPr/>
                    <a:lstStyle/>
                    <a:p>
                      <a:pPr algn="ctr"/>
                      <a:r>
                        <a:rPr lang="tr-TR" sz="1000" dirty="0"/>
                        <a:t>0</a:t>
                      </a:r>
                    </a:p>
                  </a:txBody>
                  <a:tcPr/>
                </a:tc>
                <a:tc>
                  <a:txBody>
                    <a:bodyPr/>
                    <a:lstStyle/>
                    <a:p>
                      <a:pPr marL="0" algn="ctr" defTabSz="457200" rtl="0" eaLnBrk="1" latinLnBrk="0" hangingPunct="1"/>
                      <a:r>
                        <a:rPr lang="tr-TR" sz="1200" kern="1200" dirty="0">
                          <a:solidFill>
                            <a:schemeClr val="dk1"/>
                          </a:solidFill>
                          <a:latin typeface="+mn-lt"/>
                          <a:ea typeface="+mn-ea"/>
                          <a:cs typeface="+mn-cs"/>
                        </a:rPr>
                        <a:t>1</a:t>
                      </a:r>
                    </a:p>
                  </a:txBody>
                  <a:tcPr/>
                </a:tc>
                <a:tc>
                  <a:txBody>
                    <a:bodyPr/>
                    <a:lstStyle/>
                    <a:p>
                      <a:pPr algn="ctr"/>
                      <a:r>
                        <a:rPr lang="tr-TR" sz="1000" dirty="0"/>
                        <a:t>0</a:t>
                      </a:r>
                    </a:p>
                  </a:txBody>
                  <a:tcPr/>
                </a:tc>
                <a:extLst>
                  <a:ext uri="{0D108BD9-81ED-4DB2-BD59-A6C34878D82A}">
                    <a16:rowId xmlns:a16="http://schemas.microsoft.com/office/drawing/2014/main" val="50669278"/>
                  </a:ext>
                </a:extLst>
              </a:tr>
              <a:tr h="25148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Aşçılık</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14</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5</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7</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7</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27</a:t>
                      </a:r>
                    </a:p>
                  </a:txBody>
                  <a:tcPr/>
                </a:tc>
                <a:extLst>
                  <a:ext uri="{0D108BD9-81ED-4DB2-BD59-A6C34878D82A}">
                    <a16:rowId xmlns:a16="http://schemas.microsoft.com/office/drawing/2014/main" val="468750620"/>
                  </a:ext>
                </a:extLst>
              </a:tr>
              <a:tr h="25148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Bilgisayar Teknik Servisi</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2796529746"/>
                  </a:ext>
                </a:extLst>
              </a:tr>
              <a:tr h="25148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Bilgisayarlı Makine İmalatı</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extLst>
                  <a:ext uri="{0D108BD9-81ED-4DB2-BD59-A6C34878D82A}">
                    <a16:rowId xmlns:a16="http://schemas.microsoft.com/office/drawing/2014/main" val="2920276354"/>
                  </a:ext>
                </a:extLst>
              </a:tr>
              <a:tr h="25148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Cephe Sistemleri ve PVC Doğrama</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5</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4</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extLst>
                  <a:ext uri="{0D108BD9-81ED-4DB2-BD59-A6C34878D82A}">
                    <a16:rowId xmlns:a16="http://schemas.microsoft.com/office/drawing/2014/main" val="1484028906"/>
                  </a:ext>
                </a:extLst>
              </a:tr>
              <a:tr h="25148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Cilt Bakımı ve Makyaj</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3</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8</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41</a:t>
                      </a:r>
                    </a:p>
                  </a:txBody>
                  <a:tcPr/>
                </a:tc>
                <a:extLst>
                  <a:ext uri="{0D108BD9-81ED-4DB2-BD59-A6C34878D82A}">
                    <a16:rowId xmlns:a16="http://schemas.microsoft.com/office/drawing/2014/main" val="1274324970"/>
                  </a:ext>
                </a:extLst>
              </a:tr>
              <a:tr h="25148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 Çocuk Giyim Modelistliği</a:t>
                      </a:r>
                    </a:p>
                  </a:txBody>
                  <a:tcPr marL="9525" marR="9525" marT="9525" marB="0"/>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4107852616"/>
                  </a:ext>
                </a:extLst>
              </a:tr>
              <a:tr h="25148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Dekoratif El Sanatları</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4</a:t>
                      </a:r>
                    </a:p>
                  </a:txBody>
                  <a:tcPr/>
                </a:tc>
                <a:extLst>
                  <a:ext uri="{0D108BD9-81ED-4DB2-BD59-A6C34878D82A}">
                    <a16:rowId xmlns:a16="http://schemas.microsoft.com/office/drawing/2014/main" val="4797214"/>
                  </a:ext>
                </a:extLst>
              </a:tr>
              <a:tr h="262914">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 Dekoratif Ev Tekstili</a:t>
                      </a:r>
                    </a:p>
                  </a:txBody>
                  <a:tcPr marL="9525" marR="9525" marT="9525" marB="0"/>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1993944078"/>
                  </a:ext>
                </a:extLst>
              </a:tr>
              <a:tr h="262914">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El Dokuma</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2624544976"/>
                  </a:ext>
                </a:extLst>
              </a:tr>
              <a:tr h="25148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El ve Makine </a:t>
                      </a:r>
                      <a:r>
                        <a:rPr lang="tr-TR" sz="1000" b="0" i="0" u="none" strike="noStrike" kern="1200" dirty="0" err="1">
                          <a:solidFill>
                            <a:schemeClr val="dk1"/>
                          </a:solidFill>
                          <a:effectLst/>
                          <a:latin typeface="Arial" panose="020B0604020202020204" pitchFamily="34" charset="0"/>
                          <a:ea typeface="+mn-ea"/>
                          <a:cs typeface="+mn-cs"/>
                        </a:rPr>
                        <a:t>Nakışı</a:t>
                      </a:r>
                      <a:endParaRPr lang="tr-TR" sz="1000" b="0" i="0" u="none" strike="noStrike" kern="1200" dirty="0">
                        <a:solidFill>
                          <a:schemeClr val="dk1"/>
                        </a:solidFill>
                        <a:effectLst/>
                        <a:latin typeface="Arial" panose="020B0604020202020204" pitchFamily="34" charset="0"/>
                        <a:ea typeface="+mn-ea"/>
                        <a:cs typeface="+mn-cs"/>
                      </a:endParaRP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53</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66</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71</a:t>
                      </a:r>
                    </a:p>
                  </a:txBody>
                  <a:tcPr/>
                </a:tc>
                <a:extLst>
                  <a:ext uri="{0D108BD9-81ED-4DB2-BD59-A6C34878D82A}">
                    <a16:rowId xmlns:a16="http://schemas.microsoft.com/office/drawing/2014/main" val="413264398"/>
                  </a:ext>
                </a:extLst>
              </a:tr>
              <a:tr h="25148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Elektrik Tesisatları ve Pano </a:t>
                      </a:r>
                      <a:r>
                        <a:rPr lang="tr-TR" sz="1000" b="0" i="0" u="none" strike="noStrike" kern="1200" dirty="0" err="1">
                          <a:solidFill>
                            <a:schemeClr val="dk1"/>
                          </a:solidFill>
                          <a:effectLst/>
                          <a:latin typeface="Arial" panose="020B0604020202020204" pitchFamily="34" charset="0"/>
                          <a:ea typeface="+mn-ea"/>
                          <a:cs typeface="+mn-cs"/>
                        </a:rPr>
                        <a:t>Montörlüğü</a:t>
                      </a:r>
                      <a:endParaRPr lang="tr-TR" sz="1000" b="0" i="0" u="none" strike="noStrike" kern="1200" dirty="0">
                        <a:solidFill>
                          <a:schemeClr val="dk1"/>
                        </a:solidFill>
                        <a:effectLst/>
                        <a:latin typeface="Arial" panose="020B0604020202020204" pitchFamily="34" charset="0"/>
                        <a:ea typeface="+mn-ea"/>
                        <a:cs typeface="+mn-cs"/>
                      </a:endParaRP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6</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6</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8</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7</a:t>
                      </a:r>
                    </a:p>
                  </a:txBody>
                  <a:tcPr/>
                </a:tc>
                <a:extLst>
                  <a:ext uri="{0D108BD9-81ED-4DB2-BD59-A6C34878D82A}">
                    <a16:rowId xmlns:a16="http://schemas.microsoft.com/office/drawing/2014/main" val="1563353689"/>
                  </a:ext>
                </a:extLst>
              </a:tr>
              <a:tr h="25148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Elektrikli Ev Aletleri Teknik Servisi</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2667310734"/>
                  </a:ext>
                </a:extLst>
              </a:tr>
              <a:tr h="25148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Emlak Komisyonculuğu</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3</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834244247"/>
                  </a:ext>
                </a:extLst>
              </a:tr>
              <a:tr h="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Erkek Kuaförlüğü</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3</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8</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17</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29</a:t>
                      </a:r>
                    </a:p>
                  </a:txBody>
                  <a:tcPr/>
                </a:tc>
                <a:extLst>
                  <a:ext uri="{0D108BD9-81ED-4DB2-BD59-A6C34878D82A}">
                    <a16:rowId xmlns:a16="http://schemas.microsoft.com/office/drawing/2014/main" val="3563036127"/>
                  </a:ext>
                </a:extLst>
              </a:tr>
              <a:tr h="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Erkek Terziliği</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3</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extLst>
                  <a:ext uri="{0D108BD9-81ED-4DB2-BD59-A6C34878D82A}">
                    <a16:rowId xmlns:a16="http://schemas.microsoft.com/office/drawing/2014/main" val="10003"/>
                  </a:ext>
                </a:extLst>
              </a:tr>
              <a:tr h="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Et ve Et Ürünleri İşletmeciliği</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2511972631"/>
                  </a:ext>
                </a:extLst>
              </a:tr>
            </a:tbl>
          </a:graphicData>
        </a:graphic>
      </p:graphicFrame>
      <p:sp>
        <p:nvSpPr>
          <p:cNvPr id="7" name="Text Box 104"/>
          <p:cNvSpPr txBox="1">
            <a:spLocks noChangeArrowheads="1"/>
          </p:cNvSpPr>
          <p:nvPr/>
        </p:nvSpPr>
        <p:spPr bwMode="auto">
          <a:xfrm>
            <a:off x="323527" y="188640"/>
            <a:ext cx="8280919" cy="724942"/>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fontAlgn="ctr">
              <a:spcBef>
                <a:spcPct val="20000"/>
              </a:spcBef>
              <a:defRPr sz="2000" b="1">
                <a:solidFill>
                  <a:srgbClr val="404040"/>
                </a:solidFill>
                <a:latin typeface="Arial" panose="020B0604020202020204" pitchFamily="34" charset="0"/>
              </a:defRPr>
            </a:lvl1pPr>
          </a:lstStyle>
          <a:p>
            <a:r>
              <a:rPr lang="tr-TR" dirty="0"/>
              <a:t>2021-2022-2023 YILINDA BELGE ALANLARIN</a:t>
            </a:r>
          </a:p>
          <a:p>
            <a:r>
              <a:rPr lang="tr-TR" dirty="0"/>
              <a:t> MESLEK DALI ALANINDA İSTATİSTİĞİ-1</a:t>
            </a:r>
          </a:p>
        </p:txBody>
      </p:sp>
    </p:spTree>
    <p:extLst>
      <p:ext uri="{BB962C8B-B14F-4D97-AF65-F5344CB8AC3E}">
        <p14:creationId xmlns:p14="http://schemas.microsoft.com/office/powerpoint/2010/main" val="16154077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B1DEFA8C-F947-479F-BE07-76B6B3F80BF1}" type="slidenum">
              <a:rPr lang="tr-TR" smtClean="0"/>
              <a:pPr/>
              <a:t>19</a:t>
            </a:fld>
            <a:endParaRPr lang="tr-TR"/>
          </a:p>
        </p:txBody>
      </p:sp>
      <p:graphicFrame>
        <p:nvGraphicFramePr>
          <p:cNvPr id="6" name="İçerik Yer Tutucusu 4"/>
          <p:cNvGraphicFramePr>
            <a:graphicFrameLocks/>
          </p:cNvGraphicFramePr>
          <p:nvPr>
            <p:extLst>
              <p:ext uri="{D42A27DB-BD31-4B8C-83A1-F6EECF244321}">
                <p14:modId xmlns:p14="http://schemas.microsoft.com/office/powerpoint/2010/main" val="2992765608"/>
              </p:ext>
            </p:extLst>
          </p:nvPr>
        </p:nvGraphicFramePr>
        <p:xfrm>
          <a:off x="424172" y="1065270"/>
          <a:ext cx="8352929" cy="4751122"/>
        </p:xfrm>
        <a:graphic>
          <a:graphicData uri="http://schemas.openxmlformats.org/drawingml/2006/table">
            <a:tbl>
              <a:tblPr firstRow="1" bandRow="1">
                <a:tableStyleId>{8A107856-5554-42FB-B03E-39F5DBC370BA}</a:tableStyleId>
              </a:tblPr>
              <a:tblGrid>
                <a:gridCol w="339472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709737">
                  <a:extLst>
                    <a:ext uri="{9D8B030D-6E8A-4147-A177-3AD203B41FA5}">
                      <a16:colId xmlns:a16="http://schemas.microsoft.com/office/drawing/2014/main" val="20006"/>
                    </a:ext>
                  </a:extLst>
                </a:gridCol>
              </a:tblGrid>
              <a:tr h="347506">
                <a:tc rowSpan="2">
                  <a:txBody>
                    <a:bodyPr/>
                    <a:lstStyle/>
                    <a:p>
                      <a:r>
                        <a:rPr lang="tr-TR" sz="1200" dirty="0"/>
                        <a:t>MESLEK DALI</a:t>
                      </a:r>
                    </a:p>
                  </a:txBody>
                  <a:tcPr/>
                </a:tc>
                <a:tc gridSpan="3">
                  <a:txBody>
                    <a:bodyPr/>
                    <a:lstStyle/>
                    <a:p>
                      <a:pPr algn="ctr"/>
                      <a:r>
                        <a:rPr lang="tr-TR" sz="1200" dirty="0"/>
                        <a:t>KALFALIK</a:t>
                      </a:r>
                      <a:r>
                        <a:rPr lang="tr-TR" sz="1200" baseline="0" dirty="0"/>
                        <a:t> BELGESİ</a:t>
                      </a:r>
                      <a:endParaRPr lang="tr-TR" sz="1200" dirty="0"/>
                    </a:p>
                  </a:txBody>
                  <a:tcPr/>
                </a:tc>
                <a:tc hMerge="1">
                  <a:txBody>
                    <a:bodyPr/>
                    <a:lstStyle/>
                    <a:p>
                      <a:endParaRPr lang="tr-TR" dirty="0"/>
                    </a:p>
                  </a:txBody>
                  <a:tcPr>
                    <a:lnL w="12700" cap="flat" cmpd="sng" algn="ctr">
                      <a:solidFill>
                        <a:schemeClr val="tx1"/>
                      </a:solidFill>
                      <a:prstDash val="solid"/>
                      <a:round/>
                      <a:headEnd type="none" w="med" len="med"/>
                      <a:tailEnd type="none" w="med" len="med"/>
                    </a:lnL>
                  </a:tcPr>
                </a:tc>
                <a:tc hMerge="1">
                  <a:txBody>
                    <a:bodyPr/>
                    <a:lstStyle/>
                    <a:p>
                      <a:pPr algn="ctr"/>
                      <a:endParaRPr lang="tr-TR" sz="1200" dirty="0"/>
                    </a:p>
                  </a:txBody>
                  <a:tcPr/>
                </a:tc>
                <a:tc gridSpan="3">
                  <a:txBody>
                    <a:bodyPr/>
                    <a:lstStyle/>
                    <a:p>
                      <a:pPr algn="ctr"/>
                      <a:r>
                        <a:rPr lang="tr-TR" sz="1200" dirty="0"/>
                        <a:t>USTALIK BELGESİ</a:t>
                      </a:r>
                    </a:p>
                  </a:txBody>
                  <a:tcPr/>
                </a:tc>
                <a:tc hMerge="1">
                  <a:txBody>
                    <a:bodyPr/>
                    <a:lstStyle/>
                    <a:p>
                      <a:endParaRPr lang="tr-TR" dirty="0"/>
                    </a:p>
                  </a:txBody>
                  <a:tcPr/>
                </a:tc>
                <a:tc hMerge="1">
                  <a:txBody>
                    <a:bodyPr/>
                    <a:lstStyle/>
                    <a:p>
                      <a:pPr algn="ctr"/>
                      <a:endParaRPr lang="tr-TR" sz="1200" dirty="0"/>
                    </a:p>
                  </a:txBody>
                  <a:tcPr/>
                </a:tc>
                <a:extLst>
                  <a:ext uri="{0D108BD9-81ED-4DB2-BD59-A6C34878D82A}">
                    <a16:rowId xmlns:a16="http://schemas.microsoft.com/office/drawing/2014/main" val="10000"/>
                  </a:ext>
                </a:extLst>
              </a:tr>
              <a:tr h="258336">
                <a:tc vMerge="1">
                  <a:txBody>
                    <a:bodyPr/>
                    <a:lstStyle/>
                    <a:p>
                      <a:endParaRPr lang="tr-TR" sz="1000" dirty="0"/>
                    </a:p>
                  </a:txBody>
                  <a:tcPr/>
                </a:tc>
                <a:tc>
                  <a:txBody>
                    <a:bodyPr/>
                    <a:lstStyle/>
                    <a:p>
                      <a:pPr algn="ctr"/>
                      <a:r>
                        <a:rPr lang="tr-TR" sz="1000" dirty="0"/>
                        <a:t>       2021</a:t>
                      </a:r>
                      <a:endParaRPr lang="tr-TR" sz="1000" b="1" dirty="0"/>
                    </a:p>
                  </a:txBody>
                  <a:tcPr/>
                </a:tc>
                <a:tc>
                  <a:txBody>
                    <a:bodyPr/>
                    <a:lstStyle/>
                    <a:p>
                      <a:pPr algn="ctr"/>
                      <a:r>
                        <a:rPr lang="tr-TR" sz="1000" dirty="0"/>
                        <a:t>2022</a:t>
                      </a:r>
                      <a:endParaRPr lang="tr-TR" sz="1000" b="1" dirty="0"/>
                    </a:p>
                  </a:txBody>
                  <a:tcPr/>
                </a:tc>
                <a:tc>
                  <a:txBody>
                    <a:bodyPr/>
                    <a:lstStyle/>
                    <a:p>
                      <a:pPr algn="ctr"/>
                      <a:r>
                        <a:rPr lang="tr-TR" sz="1000" dirty="0"/>
                        <a:t>2023</a:t>
                      </a:r>
                      <a:endParaRPr lang="tr-TR" sz="1000" b="1" dirty="0"/>
                    </a:p>
                  </a:txBody>
                  <a:tcPr/>
                </a:tc>
                <a:tc>
                  <a:txBody>
                    <a:bodyPr/>
                    <a:lstStyle/>
                    <a:p>
                      <a:pPr algn="ctr"/>
                      <a:r>
                        <a:rPr lang="tr-TR" sz="1000" dirty="0"/>
                        <a:t>2021                </a:t>
                      </a:r>
                      <a:endParaRPr lang="tr-TR" sz="1000" b="1" dirty="0"/>
                    </a:p>
                  </a:txBody>
                  <a:tcPr/>
                </a:tc>
                <a:tc>
                  <a:txBody>
                    <a:bodyPr/>
                    <a:lstStyle/>
                    <a:p>
                      <a:pPr algn="ctr"/>
                      <a:r>
                        <a:rPr lang="tr-TR" sz="1000" dirty="0"/>
                        <a:t>2022</a:t>
                      </a:r>
                      <a:endParaRPr lang="tr-TR" sz="1000" b="1" dirty="0"/>
                    </a:p>
                  </a:txBody>
                  <a:tcPr/>
                </a:tc>
                <a:tc>
                  <a:txBody>
                    <a:bodyPr/>
                    <a:lstStyle/>
                    <a:p>
                      <a:pPr algn="ctr"/>
                      <a:r>
                        <a:rPr lang="tr-TR" sz="1000" dirty="0"/>
                        <a:t>2023</a:t>
                      </a:r>
                      <a:endParaRPr lang="tr-TR" sz="1000" b="1" dirty="0"/>
                    </a:p>
                  </a:txBody>
                  <a:tcPr/>
                </a:tc>
                <a:extLst>
                  <a:ext uri="{0D108BD9-81ED-4DB2-BD59-A6C34878D82A}">
                    <a16:rowId xmlns:a16="http://schemas.microsoft.com/office/drawing/2014/main" val="10001"/>
                  </a:ext>
                </a:extLst>
              </a:tr>
              <a:tr h="136967">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Fırıncılık</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3</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5</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4</a:t>
                      </a:r>
                    </a:p>
                  </a:txBody>
                  <a:tcPr/>
                </a:tc>
                <a:extLst>
                  <a:ext uri="{0D108BD9-81ED-4DB2-BD59-A6C34878D82A}">
                    <a16:rowId xmlns:a16="http://schemas.microsoft.com/office/drawing/2014/main" val="1616338033"/>
                  </a:ext>
                </a:extLst>
              </a:tr>
              <a:tr h="136967">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Isıl İşlem</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622341313"/>
                  </a:ext>
                </a:extLst>
              </a:tr>
              <a:tr h="136967">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Gaz Tesisat Sistemleri</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11</a:t>
                      </a:r>
                    </a:p>
                  </a:txBody>
                  <a:tcPr/>
                </a:tc>
                <a:extLst>
                  <a:ext uri="{0D108BD9-81ED-4DB2-BD59-A6C34878D82A}">
                    <a16:rowId xmlns:a16="http://schemas.microsoft.com/office/drawing/2014/main" val="3259354054"/>
                  </a:ext>
                </a:extLst>
              </a:tr>
              <a:tr h="136967">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Görüntü ve Ses Sistemleri</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569688578"/>
                  </a:ext>
                </a:extLst>
              </a:tr>
              <a:tr h="199415">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Isıtma ve Sıhhi Tesisat Sistemleri</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3</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4</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3</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9</a:t>
                      </a:r>
                    </a:p>
                  </a:txBody>
                  <a:tcPr/>
                </a:tc>
                <a:extLst>
                  <a:ext uri="{0D108BD9-81ED-4DB2-BD59-A6C34878D82A}">
                    <a16:rowId xmlns:a16="http://schemas.microsoft.com/office/drawing/2014/main" val="2815423223"/>
                  </a:ext>
                </a:extLst>
              </a:tr>
              <a:tr h="136967">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İç Mekan ve Mobilya Teknolojisi</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4</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8</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7</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5</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28</a:t>
                      </a:r>
                    </a:p>
                  </a:txBody>
                  <a:tcPr/>
                </a:tc>
                <a:extLst>
                  <a:ext uri="{0D108BD9-81ED-4DB2-BD59-A6C34878D82A}">
                    <a16:rowId xmlns:a16="http://schemas.microsoft.com/office/drawing/2014/main" val="3593062202"/>
                  </a:ext>
                </a:extLst>
              </a:tr>
              <a:tr h="136967">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Kadın Giyim Modelistliği</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3442032022"/>
                  </a:ext>
                </a:extLst>
              </a:tr>
              <a:tr h="136967">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Kadın Kuaförlüğü</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13</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5</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5</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50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77</a:t>
                      </a:r>
                    </a:p>
                  </a:txBody>
                  <a:tcPr/>
                </a:tc>
                <a:extLst>
                  <a:ext uri="{0D108BD9-81ED-4DB2-BD59-A6C34878D82A}">
                    <a16:rowId xmlns:a16="http://schemas.microsoft.com/office/drawing/2014/main" val="693070801"/>
                  </a:ext>
                </a:extLst>
              </a:tr>
              <a:tr h="136967">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Kadın Terziliği</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7</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4</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78</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55</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79</a:t>
                      </a:r>
                    </a:p>
                  </a:txBody>
                  <a:tcPr/>
                </a:tc>
                <a:extLst>
                  <a:ext uri="{0D108BD9-81ED-4DB2-BD59-A6C34878D82A}">
                    <a16:rowId xmlns:a16="http://schemas.microsoft.com/office/drawing/2014/main" val="2607984874"/>
                  </a:ext>
                </a:extLst>
              </a:tr>
              <a:tr h="136967">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Kasaplık</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2068936401"/>
                  </a:ext>
                </a:extLst>
              </a:tr>
              <a:tr h="136967">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Kantin İşletmeciliği</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10004"/>
                  </a:ext>
                </a:extLst>
              </a:tr>
              <a:tr h="153343">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Kaynakçılık</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3</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4</a:t>
                      </a:r>
                    </a:p>
                  </a:txBody>
                  <a:tcPr/>
                </a:tc>
                <a:extLst>
                  <a:ext uri="{0D108BD9-81ED-4DB2-BD59-A6C34878D82A}">
                    <a16:rowId xmlns:a16="http://schemas.microsoft.com/office/drawing/2014/main" val="410951241"/>
                  </a:ext>
                </a:extLst>
              </a:tr>
              <a:tr h="153343">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Konfeksiyon Makineleri Bakım ve Onarım</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1201243174"/>
                  </a:ext>
                </a:extLst>
              </a:tr>
              <a:tr h="153343">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Makine Bakım Onarım</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extLst>
                  <a:ext uri="{0D108BD9-81ED-4DB2-BD59-A6C34878D82A}">
                    <a16:rowId xmlns:a16="http://schemas.microsoft.com/office/drawing/2014/main" val="3792646825"/>
                  </a:ext>
                </a:extLst>
              </a:tr>
              <a:tr h="153343">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Mermer İşleme</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1889911257"/>
                  </a:ext>
                </a:extLst>
              </a:tr>
              <a:tr h="153343">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Mobilya İskeleti ve Döşemesi</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3700330777"/>
                  </a:ext>
                </a:extLst>
              </a:tr>
              <a:tr h="153343">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Otomotiv Boya</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4</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3360901113"/>
                  </a:ext>
                </a:extLst>
              </a:tr>
            </a:tbl>
          </a:graphicData>
        </a:graphic>
      </p:graphicFrame>
      <p:sp>
        <p:nvSpPr>
          <p:cNvPr id="7" name="Text Box 104"/>
          <p:cNvSpPr txBox="1">
            <a:spLocks noChangeArrowheads="1"/>
          </p:cNvSpPr>
          <p:nvPr/>
        </p:nvSpPr>
        <p:spPr bwMode="auto">
          <a:xfrm>
            <a:off x="485837" y="196399"/>
            <a:ext cx="8291264" cy="724942"/>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fontAlgn="ctr">
              <a:spcBef>
                <a:spcPct val="20000"/>
              </a:spcBef>
              <a:defRPr sz="2000" b="1">
                <a:solidFill>
                  <a:srgbClr val="404040"/>
                </a:solidFill>
                <a:latin typeface="Arial" panose="020B0604020202020204" pitchFamily="34" charset="0"/>
              </a:defRPr>
            </a:lvl1pPr>
          </a:lstStyle>
          <a:p>
            <a:r>
              <a:rPr lang="tr-TR" dirty="0"/>
              <a:t>2021-2022-2023 YILINDA BELGE ALANLARIN</a:t>
            </a:r>
          </a:p>
          <a:p>
            <a:r>
              <a:rPr lang="tr-TR" dirty="0"/>
              <a:t> MESLEK DALI ALANINDA İSTATİSTİĞİ-2</a:t>
            </a:r>
          </a:p>
        </p:txBody>
      </p:sp>
    </p:spTree>
    <p:extLst>
      <p:ext uri="{BB962C8B-B14F-4D97-AF65-F5344CB8AC3E}">
        <p14:creationId xmlns:p14="http://schemas.microsoft.com/office/powerpoint/2010/main" val="20281576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314735342"/>
              </p:ext>
            </p:extLst>
          </p:nvPr>
        </p:nvGraphicFramePr>
        <p:xfrm>
          <a:off x="323528" y="1052736"/>
          <a:ext cx="8000057" cy="3467239"/>
        </p:xfrm>
        <a:graphic>
          <a:graphicData uri="http://schemas.openxmlformats.org/drawingml/2006/table">
            <a:tbl>
              <a:tblPr firstRow="1" bandRow="1">
                <a:tableStyleId>{8A107856-5554-42FB-B03E-39F5DBC370BA}</a:tableStyleId>
              </a:tblPr>
              <a:tblGrid>
                <a:gridCol w="1951385">
                  <a:extLst>
                    <a:ext uri="{9D8B030D-6E8A-4147-A177-3AD203B41FA5}">
                      <a16:colId xmlns:a16="http://schemas.microsoft.com/office/drawing/2014/main" val="129922732"/>
                    </a:ext>
                  </a:extLst>
                </a:gridCol>
                <a:gridCol w="6048672">
                  <a:extLst>
                    <a:ext uri="{9D8B030D-6E8A-4147-A177-3AD203B41FA5}">
                      <a16:colId xmlns:a16="http://schemas.microsoft.com/office/drawing/2014/main" val="1954279671"/>
                    </a:ext>
                  </a:extLst>
                </a:gridCol>
              </a:tblGrid>
              <a:tr h="503944">
                <a:tc>
                  <a:txBody>
                    <a:bodyPr/>
                    <a:lstStyle/>
                    <a:p>
                      <a:pPr marL="0" algn="l" defTabSz="914400" rtl="0" eaLnBrk="1" latinLnBrk="0" hangingPunct="1"/>
                      <a:r>
                        <a:rPr lang="tr-TR" sz="1800" kern="1200" dirty="0"/>
                        <a:t>Kurum</a:t>
                      </a:r>
                      <a:r>
                        <a:rPr lang="tr-TR" sz="1800" kern="1200" baseline="0" dirty="0"/>
                        <a:t> Adı</a:t>
                      </a:r>
                      <a:endParaRPr lang="tr-TR" sz="1800" kern="1200" dirty="0">
                        <a:solidFill>
                          <a:srgbClr val="00B0F0"/>
                        </a:solidFill>
                        <a:latin typeface="+mn-lt"/>
                        <a:ea typeface="+mn-ea"/>
                        <a:cs typeface="+mn-cs"/>
                      </a:endParaRPr>
                    </a:p>
                  </a:txBody>
                  <a:tcPr/>
                </a:tc>
                <a:tc>
                  <a:txBody>
                    <a:bodyPr/>
                    <a:lstStyle/>
                    <a:p>
                      <a:pPr marL="0" algn="l" defTabSz="914400" rtl="0" eaLnBrk="1" latinLnBrk="0" hangingPunct="1"/>
                      <a:r>
                        <a:rPr lang="tr-TR" sz="1800" kern="1200" dirty="0"/>
                        <a:t>Nusaybin Mesleki Eğitim</a:t>
                      </a:r>
                      <a:r>
                        <a:rPr lang="tr-TR" sz="1800" kern="1200" baseline="0" dirty="0"/>
                        <a:t> Merkezi Müdürlüğü</a:t>
                      </a:r>
                      <a:endParaRPr lang="tr-TR" sz="1800" b="0" kern="1200" dirty="0">
                        <a:solidFill>
                          <a:srgbClr val="00B0F0"/>
                        </a:solidFill>
                        <a:latin typeface="+mn-lt"/>
                        <a:ea typeface="+mn-ea"/>
                        <a:cs typeface="+mn-cs"/>
                      </a:endParaRPr>
                    </a:p>
                  </a:txBody>
                  <a:tcPr/>
                </a:tc>
                <a:extLst>
                  <a:ext uri="{0D108BD9-81ED-4DB2-BD59-A6C34878D82A}">
                    <a16:rowId xmlns:a16="http://schemas.microsoft.com/office/drawing/2014/main" val="185108420"/>
                  </a:ext>
                </a:extLst>
              </a:tr>
              <a:tr h="357500">
                <a:tc>
                  <a:txBody>
                    <a:bodyPr/>
                    <a:lstStyle/>
                    <a:p>
                      <a:pPr marL="285750" indent="-285750">
                        <a:buFont typeface="Wingdings" panose="05000000000000000000" pitchFamily="2" charset="2"/>
                        <a:buChar char="v"/>
                      </a:pPr>
                      <a:r>
                        <a:rPr lang="tr-TR" dirty="0"/>
                        <a:t>İli</a:t>
                      </a:r>
                      <a:endParaRPr lang="tr-TR" b="1" dirty="0"/>
                    </a:p>
                  </a:txBody>
                  <a:tcPr/>
                </a:tc>
                <a:tc>
                  <a:txBody>
                    <a:bodyPr/>
                    <a:lstStyle/>
                    <a:p>
                      <a:r>
                        <a:rPr lang="tr-TR" dirty="0"/>
                        <a:t>Mardin</a:t>
                      </a:r>
                    </a:p>
                  </a:txBody>
                  <a:tcPr/>
                </a:tc>
                <a:extLst>
                  <a:ext uri="{0D108BD9-81ED-4DB2-BD59-A6C34878D82A}">
                    <a16:rowId xmlns:a16="http://schemas.microsoft.com/office/drawing/2014/main" val="1643609246"/>
                  </a:ext>
                </a:extLst>
              </a:tr>
              <a:tr h="407019">
                <a:tc>
                  <a:txBody>
                    <a:bodyPr/>
                    <a:lstStyle/>
                    <a:p>
                      <a:pPr marL="285750" indent="-285750" algn="l" defTabSz="914400" rtl="0" eaLnBrk="1" latinLnBrk="0" hangingPunct="1">
                        <a:buFont typeface="Wingdings" panose="05000000000000000000" pitchFamily="2" charset="2"/>
                        <a:buChar char="v"/>
                      </a:pPr>
                      <a:r>
                        <a:rPr lang="tr-TR" sz="1800" kern="1200" dirty="0">
                          <a:solidFill>
                            <a:schemeClr val="dk1"/>
                          </a:solidFill>
                          <a:latin typeface="+mn-lt"/>
                          <a:ea typeface="+mn-ea"/>
                          <a:cs typeface="+mn-cs"/>
                        </a:rPr>
                        <a:t>İlçesi</a:t>
                      </a:r>
                    </a:p>
                  </a:txBody>
                  <a:tcPr/>
                </a:tc>
                <a:tc>
                  <a:txBody>
                    <a:bodyPr/>
                    <a:lstStyle/>
                    <a:p>
                      <a:r>
                        <a:rPr lang="tr-TR" dirty="0"/>
                        <a:t>Nusaybin</a:t>
                      </a:r>
                    </a:p>
                  </a:txBody>
                  <a:tcPr/>
                </a:tc>
                <a:extLst>
                  <a:ext uri="{0D108BD9-81ED-4DB2-BD59-A6C34878D82A}">
                    <a16:rowId xmlns:a16="http://schemas.microsoft.com/office/drawing/2014/main" val="2906152012"/>
                  </a:ext>
                </a:extLst>
              </a:tr>
              <a:tr h="447127">
                <a:tc>
                  <a:txBody>
                    <a:bodyPr/>
                    <a:lstStyle/>
                    <a:p>
                      <a:pPr marL="285750" indent="-285750" algn="l" defTabSz="914400" rtl="0" eaLnBrk="1" latinLnBrk="0" hangingPunct="1">
                        <a:buFont typeface="Wingdings" panose="05000000000000000000" pitchFamily="2" charset="2"/>
                        <a:buChar char="v"/>
                      </a:pPr>
                      <a:r>
                        <a:rPr lang="tr-TR" sz="1800" kern="1200" dirty="0">
                          <a:solidFill>
                            <a:schemeClr val="dk1"/>
                          </a:solidFill>
                          <a:latin typeface="+mn-lt"/>
                          <a:ea typeface="+mn-ea"/>
                          <a:cs typeface="+mn-cs"/>
                        </a:rPr>
                        <a:t>Adres</a:t>
                      </a:r>
                    </a:p>
                  </a:txBody>
                  <a:tcPr/>
                </a:tc>
                <a:tc>
                  <a:txBody>
                    <a:bodyPr/>
                    <a:lstStyle/>
                    <a:p>
                      <a:r>
                        <a:rPr lang="tr-TR" sz="1800" dirty="0" err="1"/>
                        <a:t>Çatalözü</a:t>
                      </a:r>
                      <a:r>
                        <a:rPr lang="tr-TR" sz="1800" dirty="0"/>
                        <a:t> Mahallesi </a:t>
                      </a:r>
                      <a:r>
                        <a:rPr lang="tr-TR" sz="1800" dirty="0" err="1"/>
                        <a:t>Çatalözü</a:t>
                      </a:r>
                      <a:r>
                        <a:rPr lang="tr-TR" sz="1800" dirty="0"/>
                        <a:t> Sokak No:82</a:t>
                      </a:r>
                      <a:endParaRPr lang="tr-TR" dirty="0"/>
                    </a:p>
                  </a:txBody>
                  <a:tcPr/>
                </a:tc>
                <a:extLst>
                  <a:ext uri="{0D108BD9-81ED-4DB2-BD59-A6C34878D82A}">
                    <a16:rowId xmlns:a16="http://schemas.microsoft.com/office/drawing/2014/main" val="2045427494"/>
                  </a:ext>
                </a:extLst>
              </a:tr>
              <a:tr h="432048">
                <a:tc>
                  <a:txBody>
                    <a:bodyPr/>
                    <a:lstStyle/>
                    <a:p>
                      <a:pPr marL="285750" indent="-285750" algn="l" defTabSz="914400" rtl="0" eaLnBrk="1" latinLnBrk="0" hangingPunct="1">
                        <a:buFont typeface="Wingdings" panose="05000000000000000000" pitchFamily="2" charset="2"/>
                        <a:buChar char="v"/>
                      </a:pPr>
                      <a:r>
                        <a:rPr lang="tr-TR" sz="1800" kern="1200" dirty="0">
                          <a:solidFill>
                            <a:schemeClr val="dk1"/>
                          </a:solidFill>
                          <a:latin typeface="+mn-lt"/>
                          <a:ea typeface="+mn-ea"/>
                          <a:cs typeface="+mn-cs"/>
                        </a:rPr>
                        <a:t>Telefon</a:t>
                      </a:r>
                    </a:p>
                  </a:txBody>
                  <a:tcPr/>
                </a:tc>
                <a:tc>
                  <a:txBody>
                    <a:bodyPr/>
                    <a:lstStyle/>
                    <a:p>
                      <a:r>
                        <a:rPr lang="tr-TR" dirty="0"/>
                        <a:t>(0482)</a:t>
                      </a:r>
                      <a:r>
                        <a:rPr lang="tr-TR" baseline="0" dirty="0"/>
                        <a:t> 415 37 77</a:t>
                      </a:r>
                      <a:endParaRPr lang="tr-TR" dirty="0"/>
                    </a:p>
                  </a:txBody>
                  <a:tcPr/>
                </a:tc>
                <a:extLst>
                  <a:ext uri="{0D108BD9-81ED-4DB2-BD59-A6C34878D82A}">
                    <a16:rowId xmlns:a16="http://schemas.microsoft.com/office/drawing/2014/main" val="3843255565"/>
                  </a:ext>
                </a:extLst>
              </a:tr>
              <a:tr h="432048">
                <a:tc>
                  <a:txBody>
                    <a:bodyPr/>
                    <a:lstStyle/>
                    <a:p>
                      <a:pPr marL="285750" indent="-285750" algn="l" defTabSz="914400" rtl="0" eaLnBrk="1" latinLnBrk="0" hangingPunct="1">
                        <a:buFont typeface="Wingdings" panose="05000000000000000000" pitchFamily="2" charset="2"/>
                        <a:buChar char="v"/>
                      </a:pPr>
                      <a:r>
                        <a:rPr lang="tr-TR" sz="1800" kern="1200" dirty="0">
                          <a:solidFill>
                            <a:schemeClr val="dk1"/>
                          </a:solidFill>
                          <a:latin typeface="+mn-lt"/>
                          <a:ea typeface="+mn-ea"/>
                          <a:cs typeface="+mn-cs"/>
                        </a:rPr>
                        <a:t>Web Adresi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kern="1200" dirty="0"/>
                        <a:t>https://nusaybinmesem.meb.k12.tr/</a:t>
                      </a:r>
                      <a:endParaRPr kumimoji="0" lang="tr-TR" kern="1200" dirty="0">
                        <a:solidFill>
                          <a:schemeClr val="dk1"/>
                        </a:solidFill>
                        <a:latin typeface="+mn-lt"/>
                        <a:ea typeface="+mn-ea"/>
                        <a:cs typeface="+mn-cs"/>
                      </a:endParaRPr>
                    </a:p>
                  </a:txBody>
                  <a:tcPr/>
                </a:tc>
                <a:extLst>
                  <a:ext uri="{0D108BD9-81ED-4DB2-BD59-A6C34878D82A}">
                    <a16:rowId xmlns:a16="http://schemas.microsoft.com/office/drawing/2014/main" val="3654978599"/>
                  </a:ext>
                </a:extLst>
              </a:tr>
              <a:tr h="432048">
                <a:tc>
                  <a:txBody>
                    <a:bodyPr/>
                    <a:lstStyle/>
                    <a:p>
                      <a:pPr marL="285750" indent="-285750" algn="l" defTabSz="914400" rtl="0" eaLnBrk="1" latinLnBrk="0" hangingPunct="1">
                        <a:buFont typeface="Wingdings" panose="05000000000000000000" pitchFamily="2" charset="2"/>
                        <a:buChar char="v"/>
                      </a:pPr>
                      <a:r>
                        <a:rPr lang="tr-TR" sz="1800" kern="1200" dirty="0">
                          <a:solidFill>
                            <a:schemeClr val="dk1"/>
                          </a:solidFill>
                          <a:latin typeface="+mn-lt"/>
                          <a:ea typeface="+mn-ea"/>
                          <a:cs typeface="+mn-cs"/>
                        </a:rPr>
                        <a:t>E-Posta</a:t>
                      </a:r>
                    </a:p>
                  </a:txBody>
                  <a:tcPr/>
                </a:tc>
                <a:tc>
                  <a:txBody>
                    <a:bodyPr/>
                    <a:lstStyle/>
                    <a:p>
                      <a:r>
                        <a:rPr lang="tr-TR" dirty="0"/>
                        <a:t>865380@meb.k12.tr</a:t>
                      </a:r>
                    </a:p>
                  </a:txBody>
                  <a:tcPr/>
                </a:tc>
                <a:extLst>
                  <a:ext uri="{0D108BD9-81ED-4DB2-BD59-A6C34878D82A}">
                    <a16:rowId xmlns:a16="http://schemas.microsoft.com/office/drawing/2014/main" val="264850418"/>
                  </a:ext>
                </a:extLst>
              </a:tr>
              <a:tr h="447245">
                <a:tc>
                  <a:txBody>
                    <a:bodyPr/>
                    <a:lstStyle/>
                    <a:p>
                      <a:pPr marL="285750" indent="-285750" algn="l" defTabSz="914400" rtl="0" eaLnBrk="1" latinLnBrk="0" hangingPunct="1">
                        <a:buFont typeface="Wingdings" panose="05000000000000000000" pitchFamily="2" charset="2"/>
                        <a:buChar char="v"/>
                      </a:pPr>
                      <a:r>
                        <a:rPr lang="tr-TR" sz="1800" kern="1200" dirty="0">
                          <a:solidFill>
                            <a:schemeClr val="dk1"/>
                          </a:solidFill>
                          <a:latin typeface="+mn-lt"/>
                          <a:ea typeface="+mn-ea"/>
                          <a:cs typeface="+mn-cs"/>
                        </a:rPr>
                        <a:t>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a:t>
                      </a:r>
                      <a:r>
                        <a:rPr lang="tr-TR" dirty="0" err="1"/>
                        <a:t>nusaybinMesem</a:t>
                      </a:r>
                      <a:endParaRPr lang="tr-TR" dirty="0"/>
                    </a:p>
                  </a:txBody>
                  <a:tcPr/>
                </a:tc>
                <a:extLst>
                  <a:ext uri="{0D108BD9-81ED-4DB2-BD59-A6C34878D82A}">
                    <a16:rowId xmlns:a16="http://schemas.microsoft.com/office/drawing/2014/main" val="2144026861"/>
                  </a:ext>
                </a:extLst>
              </a:tr>
            </a:tbl>
          </a:graphicData>
        </a:graphic>
      </p:graphicFrame>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B1DEFA8C-F947-479F-BE07-76B6B3F80BF1}" type="slidenum">
              <a:rPr lang="tr-TR" smtClean="0"/>
              <a:pPr/>
              <a:t>20</a:t>
            </a:fld>
            <a:endParaRPr lang="tr-TR"/>
          </a:p>
        </p:txBody>
      </p:sp>
      <p:graphicFrame>
        <p:nvGraphicFramePr>
          <p:cNvPr id="6" name="İçerik Yer Tutucusu 4"/>
          <p:cNvGraphicFramePr>
            <a:graphicFrameLocks/>
          </p:cNvGraphicFramePr>
          <p:nvPr>
            <p:extLst>
              <p:ext uri="{D42A27DB-BD31-4B8C-83A1-F6EECF244321}">
                <p14:modId xmlns:p14="http://schemas.microsoft.com/office/powerpoint/2010/main" val="2557022953"/>
              </p:ext>
            </p:extLst>
          </p:nvPr>
        </p:nvGraphicFramePr>
        <p:xfrm>
          <a:off x="395536" y="1065270"/>
          <a:ext cx="8381565" cy="4131291"/>
        </p:xfrm>
        <a:graphic>
          <a:graphicData uri="http://schemas.openxmlformats.org/drawingml/2006/table">
            <a:tbl>
              <a:tblPr firstRow="1" bandRow="1">
                <a:tableStyleId>{8A107856-5554-42FB-B03E-39F5DBC370BA}</a:tableStyleId>
              </a:tblPr>
              <a:tblGrid>
                <a:gridCol w="3423356">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709737">
                  <a:extLst>
                    <a:ext uri="{9D8B030D-6E8A-4147-A177-3AD203B41FA5}">
                      <a16:colId xmlns:a16="http://schemas.microsoft.com/office/drawing/2014/main" val="20006"/>
                    </a:ext>
                  </a:extLst>
                </a:gridCol>
              </a:tblGrid>
              <a:tr h="266939">
                <a:tc rowSpan="2">
                  <a:txBody>
                    <a:bodyPr/>
                    <a:lstStyle/>
                    <a:p>
                      <a:r>
                        <a:rPr lang="tr-TR" sz="1200" dirty="0"/>
                        <a:t>MESLEK DALI</a:t>
                      </a:r>
                    </a:p>
                  </a:txBody>
                  <a:tcPr/>
                </a:tc>
                <a:tc gridSpan="3">
                  <a:txBody>
                    <a:bodyPr/>
                    <a:lstStyle/>
                    <a:p>
                      <a:pPr algn="ctr"/>
                      <a:r>
                        <a:rPr lang="tr-TR" sz="1200" dirty="0"/>
                        <a:t>KALFALIK</a:t>
                      </a:r>
                      <a:r>
                        <a:rPr lang="tr-TR" sz="1200" baseline="0" dirty="0"/>
                        <a:t> BELGESİ</a:t>
                      </a:r>
                      <a:endParaRPr lang="tr-TR" sz="1200" dirty="0"/>
                    </a:p>
                  </a:txBody>
                  <a:tcPr/>
                </a:tc>
                <a:tc hMerge="1">
                  <a:txBody>
                    <a:bodyPr/>
                    <a:lstStyle/>
                    <a:p>
                      <a:endParaRPr lang="tr-TR" dirty="0"/>
                    </a:p>
                  </a:txBody>
                  <a:tcPr>
                    <a:lnL w="12700" cap="flat" cmpd="sng" algn="ctr">
                      <a:solidFill>
                        <a:schemeClr val="tx1"/>
                      </a:solidFill>
                      <a:prstDash val="solid"/>
                      <a:round/>
                      <a:headEnd type="none" w="med" len="med"/>
                      <a:tailEnd type="none" w="med" len="med"/>
                    </a:lnL>
                  </a:tcPr>
                </a:tc>
                <a:tc hMerge="1">
                  <a:txBody>
                    <a:bodyPr/>
                    <a:lstStyle/>
                    <a:p>
                      <a:pPr algn="ctr"/>
                      <a:endParaRPr lang="tr-TR" sz="1200" dirty="0"/>
                    </a:p>
                  </a:txBody>
                  <a:tcPr/>
                </a:tc>
                <a:tc gridSpan="3">
                  <a:txBody>
                    <a:bodyPr/>
                    <a:lstStyle/>
                    <a:p>
                      <a:pPr algn="ctr"/>
                      <a:r>
                        <a:rPr lang="tr-TR" sz="1200" dirty="0"/>
                        <a:t>USTALIK BELGESİ</a:t>
                      </a:r>
                    </a:p>
                  </a:txBody>
                  <a:tcPr/>
                </a:tc>
                <a:tc hMerge="1">
                  <a:txBody>
                    <a:bodyPr/>
                    <a:lstStyle/>
                    <a:p>
                      <a:endParaRPr lang="tr-TR" dirty="0"/>
                    </a:p>
                  </a:txBody>
                  <a:tcPr/>
                </a:tc>
                <a:tc hMerge="1">
                  <a:txBody>
                    <a:bodyPr/>
                    <a:lstStyle/>
                    <a:p>
                      <a:pPr algn="ctr"/>
                      <a:endParaRPr lang="tr-TR" sz="1200" dirty="0"/>
                    </a:p>
                  </a:txBody>
                  <a:tcPr/>
                </a:tc>
                <a:extLst>
                  <a:ext uri="{0D108BD9-81ED-4DB2-BD59-A6C34878D82A}">
                    <a16:rowId xmlns:a16="http://schemas.microsoft.com/office/drawing/2014/main" val="10000"/>
                  </a:ext>
                </a:extLst>
              </a:tr>
              <a:tr h="258336">
                <a:tc vMerge="1">
                  <a:txBody>
                    <a:bodyPr/>
                    <a:lstStyle/>
                    <a:p>
                      <a:endParaRPr lang="tr-TR" sz="1000" dirty="0"/>
                    </a:p>
                  </a:txBody>
                  <a:tcPr/>
                </a:tc>
                <a:tc>
                  <a:txBody>
                    <a:bodyPr/>
                    <a:lstStyle/>
                    <a:p>
                      <a:pPr algn="ctr"/>
                      <a:r>
                        <a:rPr lang="tr-TR" sz="1000" dirty="0"/>
                        <a:t>       2021</a:t>
                      </a:r>
                      <a:endParaRPr lang="tr-TR" sz="1000" b="1" dirty="0"/>
                    </a:p>
                  </a:txBody>
                  <a:tcPr/>
                </a:tc>
                <a:tc>
                  <a:txBody>
                    <a:bodyPr/>
                    <a:lstStyle/>
                    <a:p>
                      <a:pPr algn="ctr"/>
                      <a:r>
                        <a:rPr lang="tr-TR" sz="1000" dirty="0"/>
                        <a:t>2022</a:t>
                      </a:r>
                      <a:endParaRPr lang="tr-TR" sz="1000" b="1" dirty="0"/>
                    </a:p>
                  </a:txBody>
                  <a:tcPr/>
                </a:tc>
                <a:tc>
                  <a:txBody>
                    <a:bodyPr/>
                    <a:lstStyle/>
                    <a:p>
                      <a:pPr algn="ctr"/>
                      <a:r>
                        <a:rPr lang="tr-TR" sz="1000" dirty="0"/>
                        <a:t>2023</a:t>
                      </a:r>
                      <a:endParaRPr lang="tr-TR" sz="1000" b="1" dirty="0"/>
                    </a:p>
                  </a:txBody>
                  <a:tcPr/>
                </a:tc>
                <a:tc>
                  <a:txBody>
                    <a:bodyPr/>
                    <a:lstStyle/>
                    <a:p>
                      <a:pPr algn="ctr"/>
                      <a:r>
                        <a:rPr lang="tr-TR" sz="1000" dirty="0"/>
                        <a:t>2021                </a:t>
                      </a:r>
                      <a:endParaRPr lang="tr-TR" sz="1000" b="1" dirty="0"/>
                    </a:p>
                  </a:txBody>
                  <a:tcPr/>
                </a:tc>
                <a:tc>
                  <a:txBody>
                    <a:bodyPr/>
                    <a:lstStyle/>
                    <a:p>
                      <a:pPr algn="ctr"/>
                      <a:r>
                        <a:rPr lang="tr-TR" sz="1000" dirty="0"/>
                        <a:t>2022</a:t>
                      </a:r>
                      <a:endParaRPr lang="tr-TR" sz="1000" b="1" dirty="0"/>
                    </a:p>
                  </a:txBody>
                  <a:tcPr/>
                </a:tc>
                <a:tc>
                  <a:txBody>
                    <a:bodyPr/>
                    <a:lstStyle/>
                    <a:p>
                      <a:pPr algn="ctr"/>
                      <a:r>
                        <a:rPr lang="tr-TR" sz="1000" dirty="0"/>
                        <a:t>2023</a:t>
                      </a:r>
                      <a:endParaRPr lang="tr-TR" sz="1000" b="1" dirty="0"/>
                    </a:p>
                  </a:txBody>
                  <a:tcPr/>
                </a:tc>
                <a:extLst>
                  <a:ext uri="{0D108BD9-81ED-4DB2-BD59-A6C34878D82A}">
                    <a16:rowId xmlns:a16="http://schemas.microsoft.com/office/drawing/2014/main" val="10001"/>
                  </a:ext>
                </a:extLst>
              </a:tr>
              <a:tr h="120591">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Otomotiv Elektrikçiliği</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extLst>
                  <a:ext uri="{0D108BD9-81ED-4DB2-BD59-A6C34878D82A}">
                    <a16:rowId xmlns:a16="http://schemas.microsoft.com/office/drawing/2014/main" val="10002"/>
                  </a:ext>
                </a:extLst>
              </a:tr>
              <a:tr h="120591">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Otomotiv Gövde</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7</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3</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5</a:t>
                      </a:r>
                    </a:p>
                  </a:txBody>
                  <a:tcPr/>
                </a:tc>
                <a:extLst>
                  <a:ext uri="{0D108BD9-81ED-4DB2-BD59-A6C34878D82A}">
                    <a16:rowId xmlns:a16="http://schemas.microsoft.com/office/drawing/2014/main" val="3231510792"/>
                  </a:ext>
                </a:extLst>
              </a:tr>
              <a:tr h="120591">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Otomotiv </a:t>
                      </a:r>
                      <a:r>
                        <a:rPr lang="tr-TR" sz="1000" b="0" i="0" u="none" strike="noStrike" kern="1200" dirty="0" err="1">
                          <a:solidFill>
                            <a:schemeClr val="dk1"/>
                          </a:solidFill>
                          <a:effectLst/>
                          <a:latin typeface="Arial" panose="020B0604020202020204" pitchFamily="34" charset="0"/>
                          <a:ea typeface="+mn-ea"/>
                          <a:cs typeface="+mn-cs"/>
                        </a:rPr>
                        <a:t>Mekanikerliği</a:t>
                      </a:r>
                      <a:endParaRPr lang="tr-TR" sz="1000" b="0" i="0" u="none" strike="noStrike" kern="1200" dirty="0">
                        <a:solidFill>
                          <a:schemeClr val="dk1"/>
                        </a:solidFill>
                        <a:effectLst/>
                        <a:latin typeface="Arial" panose="020B0604020202020204" pitchFamily="34" charset="0"/>
                        <a:ea typeface="+mn-ea"/>
                        <a:cs typeface="+mn-cs"/>
                      </a:endParaRP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7</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8</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5</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18</a:t>
                      </a:r>
                    </a:p>
                  </a:txBody>
                  <a:tcPr/>
                </a:tc>
                <a:extLst>
                  <a:ext uri="{0D108BD9-81ED-4DB2-BD59-A6C34878D82A}">
                    <a16:rowId xmlns:a16="http://schemas.microsoft.com/office/drawing/2014/main" val="3942805514"/>
                  </a:ext>
                </a:extLst>
              </a:tr>
              <a:tr h="120591">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Ön Düzen </a:t>
                      </a:r>
                      <a:r>
                        <a:rPr lang="tr-TR" sz="1000" b="0" i="0" u="none" strike="noStrike" kern="1200" dirty="0" err="1">
                          <a:solidFill>
                            <a:schemeClr val="dk1"/>
                          </a:solidFill>
                          <a:effectLst/>
                          <a:latin typeface="Arial" panose="020B0604020202020204" pitchFamily="34" charset="0"/>
                          <a:ea typeface="+mn-ea"/>
                          <a:cs typeface="+mn-cs"/>
                        </a:rPr>
                        <a:t>Ayarcılığı</a:t>
                      </a:r>
                      <a:r>
                        <a:rPr lang="tr-TR" sz="1000" b="0" i="0" u="none" strike="noStrike" kern="1200" dirty="0">
                          <a:solidFill>
                            <a:schemeClr val="dk1"/>
                          </a:solidFill>
                          <a:effectLst/>
                          <a:latin typeface="Arial" panose="020B0604020202020204" pitchFamily="34" charset="0"/>
                          <a:ea typeface="+mn-ea"/>
                          <a:cs typeface="+mn-cs"/>
                        </a:rPr>
                        <a:t> ve </a:t>
                      </a:r>
                      <a:r>
                        <a:rPr lang="tr-TR" sz="1000" b="0" i="0" u="none" strike="noStrike" kern="1200" dirty="0" err="1">
                          <a:solidFill>
                            <a:schemeClr val="dk1"/>
                          </a:solidFill>
                          <a:effectLst/>
                          <a:latin typeface="Arial" panose="020B0604020202020204" pitchFamily="34" charset="0"/>
                          <a:ea typeface="+mn-ea"/>
                          <a:cs typeface="+mn-cs"/>
                        </a:rPr>
                        <a:t>Lastikçilik</a:t>
                      </a:r>
                      <a:endParaRPr lang="tr-TR" sz="1000" b="0" i="0" u="none" strike="noStrike" kern="1200" dirty="0">
                        <a:solidFill>
                          <a:schemeClr val="dk1"/>
                        </a:solidFill>
                        <a:effectLst/>
                        <a:latin typeface="Arial" panose="020B0604020202020204" pitchFamily="34" charset="0"/>
                        <a:ea typeface="+mn-ea"/>
                        <a:cs typeface="+mn-cs"/>
                      </a:endParaRP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extLst>
                  <a:ext uri="{0D108BD9-81ED-4DB2-BD59-A6C34878D82A}">
                    <a16:rowId xmlns:a16="http://schemas.microsoft.com/office/drawing/2014/main" val="185283810"/>
                  </a:ext>
                </a:extLst>
              </a:tr>
              <a:tr h="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Pasta ve Tatlı Yapımı</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3</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7</a:t>
                      </a:r>
                    </a:p>
                  </a:txBody>
                  <a:tcPr/>
                </a:tc>
                <a:extLst>
                  <a:ext uri="{0D108BD9-81ED-4DB2-BD59-A6C34878D82A}">
                    <a16:rowId xmlns:a16="http://schemas.microsoft.com/office/drawing/2014/main" val="1085073219"/>
                  </a:ext>
                </a:extLst>
              </a:tr>
              <a:tr h="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Satış Elemanı</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6</a:t>
                      </a:r>
                    </a:p>
                  </a:txBody>
                  <a:tcPr/>
                </a:tc>
                <a:extLst>
                  <a:ext uri="{0D108BD9-81ED-4DB2-BD59-A6C34878D82A}">
                    <a16:rowId xmlns:a16="http://schemas.microsoft.com/office/drawing/2014/main" val="2330358455"/>
                  </a:ext>
                </a:extLst>
              </a:tr>
              <a:tr h="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Takı İmalatı</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extLst>
                  <a:ext uri="{0D108BD9-81ED-4DB2-BD59-A6C34878D82A}">
                    <a16:rowId xmlns:a16="http://schemas.microsoft.com/office/drawing/2014/main" val="437304520"/>
                  </a:ext>
                </a:extLst>
              </a:tr>
              <a:tr h="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Tarla Bitkileri Yetiştiriciliği</a:t>
                      </a:r>
                    </a:p>
                  </a:txBody>
                  <a:tcPr marL="9525" marR="9525" marT="9525" marB="0"/>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4</a:t>
                      </a:r>
                    </a:p>
                  </a:txBody>
                  <a:tcPr/>
                </a:tc>
                <a:extLst>
                  <a:ext uri="{0D108BD9-81ED-4DB2-BD59-A6C34878D82A}">
                    <a16:rowId xmlns:a16="http://schemas.microsoft.com/office/drawing/2014/main" val="276382823"/>
                  </a:ext>
                </a:extLst>
              </a:tr>
              <a:tr h="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Vitrin Kuyumculuğu</a:t>
                      </a:r>
                    </a:p>
                  </a:txBody>
                  <a:tcPr/>
                </a:tc>
                <a:tc>
                  <a:txBody>
                    <a:bodyPr/>
                    <a:lstStyle/>
                    <a:p>
                      <a:pPr marL="0" algn="ctr" defTabSz="457200" rtl="0" eaLnBrk="1" fontAlgn="t" latinLnBrk="0" hangingPunct="1"/>
                      <a:r>
                        <a:rPr lang="tr-TR" sz="1000" b="0" i="0" u="none" strike="noStrike" kern="1200">
                          <a:solidFill>
                            <a:schemeClr val="dk1"/>
                          </a:solidFill>
                          <a:effectLst/>
                          <a:latin typeface="Arial" panose="020B0604020202020204" pitchFamily="34" charset="0"/>
                          <a:ea typeface="+mn-ea"/>
                          <a:cs typeface="+mn-cs"/>
                        </a:rPr>
                        <a:t>15</a:t>
                      </a:r>
                      <a:endParaRPr lang="tr-TR" sz="1000" b="0" i="0" u="none" strike="noStrike" kern="1200" dirty="0">
                        <a:solidFill>
                          <a:schemeClr val="dk1"/>
                        </a:solidFill>
                        <a:effectLst/>
                        <a:latin typeface="Arial" panose="020B0604020202020204" pitchFamily="34" charset="0"/>
                        <a:ea typeface="+mn-ea"/>
                        <a:cs typeface="+mn-cs"/>
                      </a:endParaRP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4</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4</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4</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18</a:t>
                      </a:r>
                    </a:p>
                  </a:txBody>
                  <a:tcPr/>
                </a:tc>
                <a:extLst>
                  <a:ext uri="{0D108BD9-81ED-4DB2-BD59-A6C34878D82A}">
                    <a16:rowId xmlns:a16="http://schemas.microsoft.com/office/drawing/2014/main" val="2191518062"/>
                  </a:ext>
                </a:extLst>
              </a:tr>
              <a:tr h="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Yapı Dekorasyon</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276290447"/>
                  </a:ext>
                </a:extLst>
              </a:tr>
              <a:tr h="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Yapı Yalıtımı</a:t>
                      </a:r>
                    </a:p>
                  </a:txBody>
                  <a:tcPr marL="9525" marR="9525" marT="9525" marB="0"/>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3310682097"/>
                  </a:ext>
                </a:extLst>
              </a:tr>
              <a:tr h="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 Yapı Tesisat Sistemleri</a:t>
                      </a:r>
                    </a:p>
                  </a:txBody>
                  <a:tcPr marL="9525" marR="9525" marT="9525" marB="0"/>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2</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1</a:t>
                      </a:r>
                    </a:p>
                  </a:txBody>
                  <a:tcPr/>
                </a:tc>
                <a:extLst>
                  <a:ext uri="{0D108BD9-81ED-4DB2-BD59-A6C34878D82A}">
                    <a16:rowId xmlns:a16="http://schemas.microsoft.com/office/drawing/2014/main" val="2172596898"/>
                  </a:ext>
                </a:extLst>
              </a:tr>
              <a:tr h="0">
                <a:tc>
                  <a:txBody>
                    <a:bodyPr/>
                    <a:lstStyle/>
                    <a:p>
                      <a:pPr marL="0" algn="l"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Yüksek Gerilim Sistemleri</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tc>
                  <a:txBody>
                    <a:bodyPr/>
                    <a:lstStyle/>
                    <a:p>
                      <a:pPr marL="0" algn="ctr" defTabSz="457200" rtl="0" eaLnBrk="1" fontAlgn="t" latinLnBrk="0" hangingPunct="1"/>
                      <a:r>
                        <a:rPr lang="tr-TR" sz="1000" b="0" i="0" u="none" strike="noStrike" kern="1200" dirty="0">
                          <a:solidFill>
                            <a:schemeClr val="dk1"/>
                          </a:solidFill>
                          <a:effectLst/>
                          <a:latin typeface="Arial" panose="020B0604020202020204" pitchFamily="34" charset="0"/>
                          <a:ea typeface="+mn-ea"/>
                          <a:cs typeface="+mn-cs"/>
                        </a:rPr>
                        <a:t>0</a:t>
                      </a:r>
                    </a:p>
                  </a:txBody>
                  <a:tcPr/>
                </a:tc>
                <a:extLst>
                  <a:ext uri="{0D108BD9-81ED-4DB2-BD59-A6C34878D82A}">
                    <a16:rowId xmlns:a16="http://schemas.microsoft.com/office/drawing/2014/main" val="10005"/>
                  </a:ext>
                </a:extLst>
              </a:tr>
              <a:tr h="428715">
                <a:tc>
                  <a:txBody>
                    <a:bodyPr/>
                    <a:lstStyle/>
                    <a:p>
                      <a:r>
                        <a:rPr lang="tr-TR" sz="1000" dirty="0"/>
                        <a:t>TOPLAM</a:t>
                      </a:r>
                    </a:p>
                  </a:txBody>
                  <a:tcPr/>
                </a:tc>
                <a:tc>
                  <a:txBody>
                    <a:bodyPr/>
                    <a:lstStyle/>
                    <a:p>
                      <a:pPr algn="ctr"/>
                      <a:r>
                        <a:rPr lang="tr-TR" sz="1600" dirty="0"/>
                        <a:t>89</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t>70</a:t>
                      </a:r>
                      <a:endParaRPr lang="tr-TR" sz="1600" dirty="0">
                        <a:latin typeface="Times New Roman" panose="02020603050405020304" pitchFamily="18" charset="0"/>
                        <a:cs typeface="Times New Roman" panose="02020603050405020304" pitchFamily="18" charset="0"/>
                      </a:endParaRPr>
                    </a:p>
                  </a:txBody>
                  <a:tcPr/>
                </a:tc>
                <a:tc>
                  <a:txBody>
                    <a:bodyPr/>
                    <a:lstStyle/>
                    <a:p>
                      <a:pPr marL="0" algn="ctr" defTabSz="457200" rtl="0" eaLnBrk="1" latinLnBrk="0" hangingPunct="1"/>
                      <a:r>
                        <a:rPr lang="tr-TR" sz="1600" kern="1200" dirty="0">
                          <a:solidFill>
                            <a:schemeClr val="dk1"/>
                          </a:solidFill>
                          <a:latin typeface="+mn-lt"/>
                          <a:ea typeface="+mn-ea"/>
                          <a:cs typeface="+mn-cs"/>
                        </a:rPr>
                        <a:t>78</a:t>
                      </a:r>
                    </a:p>
                  </a:txBody>
                  <a:tcPr/>
                </a:tc>
                <a:tc>
                  <a:txBody>
                    <a:bodyPr/>
                    <a:lstStyle/>
                    <a:p>
                      <a:pPr algn="ctr"/>
                      <a:r>
                        <a:rPr lang="tr-TR" sz="1600" dirty="0"/>
                        <a:t>218</a:t>
                      </a:r>
                      <a:endParaRPr lang="tr-TR" sz="1600" dirty="0">
                        <a:latin typeface="Times New Roman" panose="02020603050405020304" pitchFamily="18" charset="0"/>
                        <a:cs typeface="Times New Roman" panose="02020603050405020304" pitchFamily="18" charset="0"/>
                      </a:endParaRPr>
                    </a:p>
                  </a:txBody>
                  <a:tcPr/>
                </a:tc>
                <a:tc>
                  <a:txBody>
                    <a:bodyPr/>
                    <a:lstStyle/>
                    <a:p>
                      <a:pPr algn="ctr"/>
                      <a:r>
                        <a:rPr lang="tr-TR" sz="1600" dirty="0">
                          <a:latin typeface="Times New Roman" panose="02020603050405020304" pitchFamily="18" charset="0"/>
                          <a:cs typeface="Times New Roman" panose="02020603050405020304" pitchFamily="18" charset="0"/>
                        </a:rPr>
                        <a:t>280</a:t>
                      </a:r>
                    </a:p>
                  </a:txBody>
                  <a:tcPr/>
                </a:tc>
                <a:tc>
                  <a:txBody>
                    <a:bodyPr/>
                    <a:lstStyle/>
                    <a:p>
                      <a:pPr marL="0" algn="ctr" defTabSz="457200" rtl="0" eaLnBrk="1" latinLnBrk="0" hangingPunct="1"/>
                      <a:r>
                        <a:rPr lang="tr-TR" sz="1600" kern="1200" dirty="0">
                          <a:solidFill>
                            <a:schemeClr val="dk1"/>
                          </a:solidFill>
                          <a:latin typeface="+mn-lt"/>
                          <a:ea typeface="+mn-ea"/>
                          <a:cs typeface="+mn-cs"/>
                        </a:rPr>
                        <a:t>460</a:t>
                      </a:r>
                    </a:p>
                  </a:txBody>
                  <a:tcPr/>
                </a:tc>
                <a:extLst>
                  <a:ext uri="{0D108BD9-81ED-4DB2-BD59-A6C34878D82A}">
                    <a16:rowId xmlns:a16="http://schemas.microsoft.com/office/drawing/2014/main" val="758315592"/>
                  </a:ext>
                </a:extLst>
              </a:tr>
            </a:tbl>
          </a:graphicData>
        </a:graphic>
      </p:graphicFrame>
      <p:sp>
        <p:nvSpPr>
          <p:cNvPr id="7" name="Text Box 104"/>
          <p:cNvSpPr txBox="1">
            <a:spLocks noChangeArrowheads="1"/>
          </p:cNvSpPr>
          <p:nvPr/>
        </p:nvSpPr>
        <p:spPr bwMode="auto">
          <a:xfrm>
            <a:off x="485837" y="196399"/>
            <a:ext cx="8291264" cy="724942"/>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fontAlgn="ctr">
              <a:spcBef>
                <a:spcPct val="20000"/>
              </a:spcBef>
              <a:defRPr sz="2000" b="1">
                <a:solidFill>
                  <a:srgbClr val="404040"/>
                </a:solidFill>
                <a:latin typeface="Arial" panose="020B0604020202020204" pitchFamily="34" charset="0"/>
              </a:defRPr>
            </a:lvl1pPr>
          </a:lstStyle>
          <a:p>
            <a:r>
              <a:rPr lang="tr-TR" dirty="0"/>
              <a:t>2021-2022-2023 YILINDA BELGE ALANLARIN</a:t>
            </a:r>
          </a:p>
          <a:p>
            <a:r>
              <a:rPr lang="tr-TR" dirty="0"/>
              <a:t> MESLEK DALI ALANINDA İSTATİSTİĞİ-3</a:t>
            </a:r>
          </a:p>
        </p:txBody>
      </p:sp>
    </p:spTree>
    <p:extLst>
      <p:ext uri="{BB962C8B-B14F-4D97-AF65-F5344CB8AC3E}">
        <p14:creationId xmlns:p14="http://schemas.microsoft.com/office/powerpoint/2010/main" val="17271756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7B2FB50-B999-451C-824B-39775900F497}"/>
              </a:ext>
            </a:extLst>
          </p:cNvPr>
          <p:cNvSpPr>
            <a:spLocks noGrp="1"/>
          </p:cNvSpPr>
          <p:nvPr>
            <p:ph idx="1"/>
          </p:nvPr>
        </p:nvSpPr>
        <p:spPr>
          <a:xfrm>
            <a:off x="457200" y="1556792"/>
            <a:ext cx="8229600" cy="4896544"/>
          </a:xfrm>
        </p:spPr>
        <p:txBody>
          <a:bodyPr>
            <a:normAutofit/>
          </a:bodyPr>
          <a:lstStyle/>
          <a:p>
            <a:pPr algn="just">
              <a:buNone/>
            </a:pPr>
            <a:endParaRPr lang="tr-TR" sz="1800" dirty="0"/>
          </a:p>
          <a:p>
            <a:pPr algn="just">
              <a:buFont typeface="Wingdings" panose="05000000000000000000" pitchFamily="2" charset="2"/>
              <a:buChar char="v"/>
            </a:pPr>
            <a:endParaRPr lang="tr-TR" sz="2800" kern="1200" dirty="0">
              <a:solidFill>
                <a:schemeClr val="dk1"/>
              </a:solidFill>
              <a:effectLst/>
              <a:latin typeface="+mn-lt"/>
              <a:ea typeface="+mn-ea"/>
              <a:cs typeface="+mn-cs"/>
            </a:endParaRPr>
          </a:p>
          <a:p>
            <a:pPr marL="0" indent="0">
              <a:buNone/>
            </a:pPr>
            <a:endParaRPr lang="tr-TR" dirty="0"/>
          </a:p>
        </p:txBody>
      </p:sp>
      <p:sp>
        <p:nvSpPr>
          <p:cNvPr id="4" name="Text Box 104"/>
          <p:cNvSpPr txBox="1">
            <a:spLocks noChangeArrowheads="1"/>
          </p:cNvSpPr>
          <p:nvPr/>
        </p:nvSpPr>
        <p:spPr bwMode="auto">
          <a:xfrm>
            <a:off x="804791" y="764704"/>
            <a:ext cx="7511626" cy="61020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fontAlgn="ctr">
              <a:spcBef>
                <a:spcPct val="20000"/>
              </a:spcBef>
              <a:defRPr sz="2000" b="1">
                <a:solidFill>
                  <a:srgbClr val="404040"/>
                </a:solidFill>
                <a:latin typeface="Arial" panose="020B0604020202020204" pitchFamily="34" charset="0"/>
              </a:defRPr>
            </a:lvl1pPr>
          </a:lstStyle>
          <a:p>
            <a:r>
              <a:rPr lang="tr-TR" dirty="0"/>
              <a:t>İHTİYAÇLARIMIZ</a:t>
            </a:r>
          </a:p>
        </p:txBody>
      </p:sp>
    </p:spTree>
    <p:extLst>
      <p:ext uri="{BB962C8B-B14F-4D97-AF65-F5344CB8AC3E}">
        <p14:creationId xmlns:p14="http://schemas.microsoft.com/office/powerpoint/2010/main" val="32241279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7B2FB50-B999-451C-824B-39775900F497}"/>
              </a:ext>
            </a:extLst>
          </p:cNvPr>
          <p:cNvSpPr>
            <a:spLocks noGrp="1"/>
          </p:cNvSpPr>
          <p:nvPr>
            <p:ph idx="1"/>
          </p:nvPr>
        </p:nvSpPr>
        <p:spPr>
          <a:xfrm>
            <a:off x="323528" y="332656"/>
            <a:ext cx="8229600" cy="5877272"/>
          </a:xfrm>
        </p:spPr>
        <p:txBody>
          <a:bodyPr>
            <a:normAutofit/>
          </a:bodyPr>
          <a:lstStyle/>
          <a:p>
            <a:pPr marL="0" indent="0" algn="ctr" eaLnBrk="1" hangingPunct="1">
              <a:buNone/>
              <a:defRPr/>
            </a:pPr>
            <a:endParaRPr lang="tr-TR" sz="2800" b="1" dirty="0">
              <a:latin typeface="Times New Roman" pitchFamily="18" charset="0"/>
              <a:cs typeface="Times New Roman" pitchFamily="18" charset="0"/>
            </a:endParaRPr>
          </a:p>
          <a:p>
            <a:pPr marL="0" indent="0" algn="ctr" eaLnBrk="1" hangingPunct="1">
              <a:buNone/>
              <a:defRPr/>
            </a:pPr>
            <a:endParaRPr lang="tr-TR" sz="2800" b="1" dirty="0">
              <a:latin typeface="Times New Roman" pitchFamily="18" charset="0"/>
              <a:cs typeface="Times New Roman" pitchFamily="18" charset="0"/>
            </a:endParaRPr>
          </a:p>
          <a:p>
            <a:pPr marL="0" indent="0" algn="ctr" eaLnBrk="1" hangingPunct="1">
              <a:buNone/>
              <a:defRPr/>
            </a:pPr>
            <a:endParaRPr lang="tr-TR" sz="2800" b="1" dirty="0">
              <a:latin typeface="Times New Roman" pitchFamily="18" charset="0"/>
              <a:cs typeface="Times New Roman" pitchFamily="18" charset="0"/>
            </a:endParaRPr>
          </a:p>
          <a:p>
            <a:pPr marL="0" indent="0" algn="ctr" eaLnBrk="1" hangingPunct="1">
              <a:buNone/>
              <a:defRPr/>
            </a:pPr>
            <a:r>
              <a:rPr lang="tr-TR" sz="2800" b="1" dirty="0">
                <a:latin typeface="Times New Roman" pitchFamily="18" charset="0"/>
                <a:cs typeface="Times New Roman" pitchFamily="18" charset="0"/>
              </a:rPr>
              <a:t>Hayrettin AR</a:t>
            </a:r>
          </a:p>
          <a:p>
            <a:pPr marL="0" indent="0" algn="ctr" eaLnBrk="1" hangingPunct="1">
              <a:buNone/>
              <a:defRPr/>
            </a:pPr>
            <a:r>
              <a:rPr lang="tr-TR" sz="2800" b="1" dirty="0">
                <a:latin typeface="Times New Roman" pitchFamily="18" charset="0"/>
                <a:cs typeface="Times New Roman" pitchFamily="18" charset="0"/>
              </a:rPr>
              <a:t>Okul Müdürü</a:t>
            </a:r>
          </a:p>
          <a:p>
            <a:pPr marL="0" indent="0" algn="ctr" eaLnBrk="1" hangingPunct="1">
              <a:buNone/>
              <a:defRPr/>
            </a:pPr>
            <a:r>
              <a:rPr lang="tr-TR" sz="2800" b="1">
                <a:latin typeface="Times New Roman" pitchFamily="18" charset="0"/>
                <a:cs typeface="Times New Roman" pitchFamily="18" charset="0"/>
              </a:rPr>
              <a:t>09.11.2023</a:t>
            </a:r>
            <a:r>
              <a:rPr lang="tr-TR"/>
              <a:t>                                       </a:t>
            </a:r>
            <a:endParaRPr lang="tr-TR" dirty="0"/>
          </a:p>
          <a:p>
            <a:pPr marL="0" indent="0" algn="ctr">
              <a:buNone/>
            </a:pPr>
            <a:r>
              <a:rPr lang="tr-TR" b="1" dirty="0"/>
              <a:t> Bilgilerinize arz ederim</a:t>
            </a:r>
            <a:r>
              <a:rPr lang="tr-TR" dirty="0"/>
              <a:t>.</a:t>
            </a:r>
          </a:p>
        </p:txBody>
      </p:sp>
    </p:spTree>
    <p:extLst>
      <p:ext uri="{BB962C8B-B14F-4D97-AF65-F5344CB8AC3E}">
        <p14:creationId xmlns:p14="http://schemas.microsoft.com/office/powerpoint/2010/main" val="36394320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488399940"/>
              </p:ext>
            </p:extLst>
          </p:nvPr>
        </p:nvGraphicFramePr>
        <p:xfrm>
          <a:off x="683568" y="2060848"/>
          <a:ext cx="7906074" cy="2188979"/>
        </p:xfrm>
        <a:graphic>
          <a:graphicData uri="http://schemas.openxmlformats.org/drawingml/2006/table">
            <a:tbl>
              <a:tblPr firstRow="1" bandRow="1">
                <a:tableStyleId>{8A107856-5554-42FB-B03E-39F5DBC370BA}</a:tableStyleId>
              </a:tblPr>
              <a:tblGrid>
                <a:gridCol w="4407316">
                  <a:extLst>
                    <a:ext uri="{9D8B030D-6E8A-4147-A177-3AD203B41FA5}">
                      <a16:colId xmlns:a16="http://schemas.microsoft.com/office/drawing/2014/main" val="420674607"/>
                    </a:ext>
                  </a:extLst>
                </a:gridCol>
                <a:gridCol w="3498758">
                  <a:extLst>
                    <a:ext uri="{9D8B030D-6E8A-4147-A177-3AD203B41FA5}">
                      <a16:colId xmlns:a16="http://schemas.microsoft.com/office/drawing/2014/main" val="1004749237"/>
                    </a:ext>
                  </a:extLst>
                </a:gridCol>
              </a:tblGrid>
              <a:tr h="432048">
                <a:tc>
                  <a:txBody>
                    <a:bodyPr/>
                    <a:lstStyle/>
                    <a:p>
                      <a:pPr algn="ctr"/>
                      <a:r>
                        <a:rPr lang="tr-TR" sz="2000" dirty="0"/>
                        <a:t>Unvan</a:t>
                      </a:r>
                    </a:p>
                  </a:txBody>
                  <a:tcPr>
                    <a:lnR w="12700" cap="flat" cmpd="sng" algn="ctr">
                      <a:solidFill>
                        <a:schemeClr val="tx1"/>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tr-TR" sz="2000" dirty="0"/>
                        <a:t>Personel Sayıları</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19510154"/>
                  </a:ext>
                </a:extLst>
              </a:tr>
              <a:tr h="359634">
                <a:tc>
                  <a:txBody>
                    <a:bodyPr/>
                    <a:lstStyle/>
                    <a:p>
                      <a:pPr algn="l" fontAlgn="ctr"/>
                      <a:r>
                        <a:rPr lang="tr-TR" sz="1600" u="none" strike="noStrike" dirty="0">
                          <a:effectLst/>
                        </a:rPr>
                        <a:t>Kurum Müdürü</a:t>
                      </a:r>
                      <a:endParaRPr lang="tr-TR" sz="1600" b="0" i="0" u="none" strike="noStrike" dirty="0">
                        <a:solidFill>
                          <a:srgbClr val="000000"/>
                        </a:solidFill>
                        <a:effectLst/>
                        <a:latin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ctr"/>
                      <a:r>
                        <a:rPr lang="tr-TR" sz="1600" u="none" strike="noStrike" dirty="0">
                          <a:effectLst/>
                        </a:rPr>
                        <a:t>1</a:t>
                      </a:r>
                      <a:endParaRPr lang="tr-TR" sz="1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21476263"/>
                  </a:ext>
                </a:extLst>
              </a:tr>
              <a:tr h="352971">
                <a:tc>
                  <a:txBody>
                    <a:bodyPr/>
                    <a:lstStyle/>
                    <a:p>
                      <a:pPr algn="l" fontAlgn="ctr"/>
                      <a:r>
                        <a:rPr lang="tr-TR" sz="1600" u="none" strike="noStrike" dirty="0">
                          <a:effectLst/>
                        </a:rPr>
                        <a:t>Müdür Yardımcısı</a:t>
                      </a:r>
                      <a:endParaRPr lang="tr-T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600" b="0" i="0" u="none" strike="noStrike" dirty="0">
                          <a:solidFill>
                            <a:schemeClr val="dk1"/>
                          </a:solidFill>
                          <a:effectLst/>
                          <a:latin typeface="+mn-lt"/>
                        </a:rPr>
                        <a:t>3</a:t>
                      </a:r>
                      <a:endParaRPr lang="tr-TR"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82839250"/>
                  </a:ext>
                </a:extLst>
              </a:tr>
              <a:tr h="352971">
                <a:tc>
                  <a:txBody>
                    <a:bodyPr/>
                    <a:lstStyle/>
                    <a:p>
                      <a:pPr algn="l" fontAlgn="ctr"/>
                      <a:r>
                        <a:rPr lang="tr-TR" sz="1600" u="none" strike="noStrike" dirty="0">
                          <a:effectLst/>
                        </a:rPr>
                        <a:t>Öğretmen(Kadrolu-Sözleşmeli-Ücretli)</a:t>
                      </a:r>
                      <a:endParaRPr lang="tr-T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600" b="0" i="0" u="none" strike="noStrike" dirty="0">
                          <a:solidFill>
                            <a:srgbClr val="000000"/>
                          </a:solidFill>
                          <a:effectLst/>
                          <a:latin typeface="Calibri" panose="020F0502020204030204" pitchFamily="34" charset="0"/>
                        </a:rPr>
                        <a:t>10</a:t>
                      </a:r>
                    </a:p>
                  </a:txBody>
                  <a:tcPr marL="9525" marR="9525" marT="9525" marB="0" anchor="ctr"/>
                </a:tc>
                <a:extLst>
                  <a:ext uri="{0D108BD9-81ED-4DB2-BD59-A6C34878D82A}">
                    <a16:rowId xmlns:a16="http://schemas.microsoft.com/office/drawing/2014/main" val="186297801"/>
                  </a:ext>
                </a:extLst>
              </a:tr>
              <a:tr h="33838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1600" u="none" strike="noStrike" dirty="0">
                          <a:effectLst/>
                        </a:rPr>
                        <a:t>Geçici</a:t>
                      </a:r>
                      <a:r>
                        <a:rPr lang="tr-TR" sz="1600" u="none" strike="noStrike" baseline="0" dirty="0">
                          <a:effectLst/>
                        </a:rPr>
                        <a:t> İşçi(696 KHK)</a:t>
                      </a:r>
                      <a:endParaRPr lang="tr-T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1600" b="0" i="0" u="none" strike="noStrike" dirty="0">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152848234"/>
                  </a:ext>
                </a:extLst>
              </a:tr>
              <a:tr h="352971">
                <a:tc>
                  <a:txBody>
                    <a:bodyPr/>
                    <a:lstStyle/>
                    <a:p>
                      <a:pPr algn="l" fontAlgn="ctr"/>
                      <a:r>
                        <a:rPr lang="tr-TR" sz="2000" b="1" u="none" strike="noStrike" dirty="0">
                          <a:effectLst/>
                        </a:rPr>
                        <a:t>Toplam</a:t>
                      </a:r>
                      <a:endParaRPr lang="tr-TR"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tr-TR" sz="2000" b="1" i="0" u="none" strike="noStrike" dirty="0">
                          <a:solidFill>
                            <a:srgbClr val="000000"/>
                          </a:solidFill>
                          <a:effectLst/>
                          <a:latin typeface="Calibri" panose="020F0502020204030204" pitchFamily="34" charset="0"/>
                        </a:rPr>
                        <a:t>15</a:t>
                      </a:r>
                    </a:p>
                  </a:txBody>
                  <a:tcPr marL="9525" marR="9525" marT="9525" marB="0" anchor="ctr"/>
                </a:tc>
                <a:extLst>
                  <a:ext uri="{0D108BD9-81ED-4DB2-BD59-A6C34878D82A}">
                    <a16:rowId xmlns:a16="http://schemas.microsoft.com/office/drawing/2014/main" val="3714725671"/>
                  </a:ext>
                </a:extLst>
              </a:tr>
            </a:tbl>
          </a:graphicData>
        </a:graphic>
      </p:graphicFrame>
      <p:sp>
        <p:nvSpPr>
          <p:cNvPr id="5" name="Text Box 104"/>
          <p:cNvSpPr txBox="1">
            <a:spLocks noChangeArrowheads="1"/>
          </p:cNvSpPr>
          <p:nvPr/>
        </p:nvSpPr>
        <p:spPr bwMode="auto">
          <a:xfrm>
            <a:off x="755576" y="836712"/>
            <a:ext cx="7906074" cy="61020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eaLnBrk="1" hangingPunct="1">
              <a:spcBef>
                <a:spcPct val="20000"/>
              </a:spcBef>
              <a:defRPr sz="2000" b="1">
                <a:solidFill>
                  <a:srgbClr val="404040"/>
                </a:solidFill>
                <a:latin typeface="Trebuchet MS" panose="020B0603020202020204" pitchFamily="34" charset="0"/>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fontAlgn="ctr"/>
            <a:r>
              <a:rPr lang="tr-TR" dirty="0">
                <a:latin typeface="Arial" panose="020B0604020202020204" pitchFamily="34" charset="0"/>
              </a:rPr>
              <a:t>PERSONEL DURUMUMUZ</a:t>
            </a:r>
            <a:endParaRPr lang="tr-TR" sz="1050" dirty="0">
              <a:latin typeface="Arial" panose="020B0604020202020204" pitchFamily="34" charset="0"/>
            </a:endParaRPr>
          </a:p>
        </p:txBody>
      </p:sp>
    </p:spTree>
    <p:extLst>
      <p:ext uri="{BB962C8B-B14F-4D97-AF65-F5344CB8AC3E}">
        <p14:creationId xmlns:p14="http://schemas.microsoft.com/office/powerpoint/2010/main" val="3093215590"/>
      </p:ext>
    </p:extLst>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B1DEFA8C-F947-479F-BE07-76B6B3F80BF1}" type="slidenum">
              <a:rPr lang="tr-TR" smtClean="0"/>
              <a:pPr/>
              <a:t>4</a:t>
            </a:fld>
            <a:endParaRPr lang="tr-TR"/>
          </a:p>
        </p:txBody>
      </p:sp>
      <p:graphicFrame>
        <p:nvGraphicFramePr>
          <p:cNvPr id="4" name="İçerik Yer Tutucusu 4"/>
          <p:cNvGraphicFramePr>
            <a:graphicFrameLocks/>
          </p:cNvGraphicFramePr>
          <p:nvPr>
            <p:extLst>
              <p:ext uri="{D42A27DB-BD31-4B8C-83A1-F6EECF244321}">
                <p14:modId xmlns:p14="http://schemas.microsoft.com/office/powerpoint/2010/main" val="2556165704"/>
              </p:ext>
            </p:extLst>
          </p:nvPr>
        </p:nvGraphicFramePr>
        <p:xfrm>
          <a:off x="251520" y="2708920"/>
          <a:ext cx="7936166" cy="1280406"/>
        </p:xfrm>
        <a:graphic>
          <a:graphicData uri="http://schemas.openxmlformats.org/drawingml/2006/table">
            <a:tbl>
              <a:tblPr firstRow="1" bandRow="1">
                <a:tableStyleId>{8A107856-5554-42FB-B03E-39F5DBC370BA}</a:tableStyleId>
              </a:tblPr>
              <a:tblGrid>
                <a:gridCol w="2719726">
                  <a:extLst>
                    <a:ext uri="{9D8B030D-6E8A-4147-A177-3AD203B41FA5}">
                      <a16:colId xmlns:a16="http://schemas.microsoft.com/office/drawing/2014/main" val="20000"/>
                    </a:ext>
                  </a:extLst>
                </a:gridCol>
                <a:gridCol w="1738813">
                  <a:extLst>
                    <a:ext uri="{9D8B030D-6E8A-4147-A177-3AD203B41FA5}">
                      <a16:colId xmlns:a16="http://schemas.microsoft.com/office/drawing/2014/main" val="1832869868"/>
                    </a:ext>
                  </a:extLst>
                </a:gridCol>
                <a:gridCol w="1692807">
                  <a:extLst>
                    <a:ext uri="{9D8B030D-6E8A-4147-A177-3AD203B41FA5}">
                      <a16:colId xmlns:a16="http://schemas.microsoft.com/office/drawing/2014/main" val="3964816072"/>
                    </a:ext>
                  </a:extLst>
                </a:gridCol>
                <a:gridCol w="1784820">
                  <a:extLst>
                    <a:ext uri="{9D8B030D-6E8A-4147-A177-3AD203B41FA5}">
                      <a16:colId xmlns:a16="http://schemas.microsoft.com/office/drawing/2014/main" val="3419434601"/>
                    </a:ext>
                  </a:extLst>
                </a:gridCol>
              </a:tblGrid>
              <a:tr h="720080">
                <a:tc>
                  <a:txBody>
                    <a:bodyPr/>
                    <a:lstStyle/>
                    <a:p>
                      <a:r>
                        <a:rPr lang="tr-TR" dirty="0"/>
                        <a:t>Eğitim</a:t>
                      </a:r>
                      <a:r>
                        <a:rPr lang="tr-TR" baseline="0" dirty="0"/>
                        <a:t>-</a:t>
                      </a:r>
                      <a:r>
                        <a:rPr lang="tr-TR" sz="1800" kern="1200" baseline="0" dirty="0"/>
                        <a:t>Öğretim</a:t>
                      </a:r>
                      <a:r>
                        <a:rPr lang="tr-TR" baseline="0" dirty="0"/>
                        <a:t> Yılı</a:t>
                      </a:r>
                      <a:endParaRPr lang="tr-TR" dirty="0"/>
                    </a:p>
                  </a:txBody>
                  <a:tcPr/>
                </a:tc>
                <a:tc>
                  <a:txBody>
                    <a:bodyPr/>
                    <a:lstStyle/>
                    <a:p>
                      <a:pPr algn="ctr"/>
                      <a:r>
                        <a:rPr lang="tr-TR" dirty="0"/>
                        <a:t>2021-2022</a:t>
                      </a:r>
                    </a:p>
                  </a:txBody>
                  <a:tcPr/>
                </a:tc>
                <a:tc>
                  <a:txBody>
                    <a:bodyPr/>
                    <a:lstStyle/>
                    <a:p>
                      <a:pPr algn="ctr"/>
                      <a:r>
                        <a:rPr lang="tr-TR" dirty="0"/>
                        <a:t>2022-2023</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tr-TR" dirty="0"/>
                        <a:t>2023-2024</a:t>
                      </a:r>
                    </a:p>
                    <a:p>
                      <a:pPr algn="ctr"/>
                      <a:endParaRPr lang="tr-TR" dirty="0"/>
                    </a:p>
                  </a:txBody>
                  <a:tcPr/>
                </a:tc>
                <a:extLst>
                  <a:ext uri="{0D108BD9-81ED-4DB2-BD59-A6C34878D82A}">
                    <a16:rowId xmlns:a16="http://schemas.microsoft.com/office/drawing/2014/main" val="10000"/>
                  </a:ext>
                </a:extLst>
              </a:tr>
              <a:tr h="560326">
                <a:tc>
                  <a:txBody>
                    <a:bodyPr/>
                    <a:lstStyle/>
                    <a:p>
                      <a:r>
                        <a:rPr lang="tr-TR" dirty="0"/>
                        <a:t>Öğrenci Sayıları</a:t>
                      </a:r>
                    </a:p>
                  </a:txBody>
                  <a:tcPr/>
                </a:tc>
                <a:tc>
                  <a:txBody>
                    <a:bodyPr/>
                    <a:lstStyle/>
                    <a:p>
                      <a:pPr algn="ctr"/>
                      <a:r>
                        <a:rPr lang="tr-TR" dirty="0"/>
                        <a:t>242</a:t>
                      </a:r>
                    </a:p>
                  </a:txBody>
                  <a:tcPr/>
                </a:tc>
                <a:tc>
                  <a:txBody>
                    <a:bodyPr/>
                    <a:lstStyle/>
                    <a:p>
                      <a:pPr algn="ctr"/>
                      <a:r>
                        <a:rPr lang="tr-TR" dirty="0"/>
                        <a:t>431</a:t>
                      </a:r>
                    </a:p>
                  </a:txBody>
                  <a:tcPr/>
                </a:tc>
                <a:tc>
                  <a:txBody>
                    <a:bodyPr/>
                    <a:lstStyle/>
                    <a:p>
                      <a:pPr algn="ctr"/>
                      <a:r>
                        <a:rPr lang="tr-TR" dirty="0"/>
                        <a:t>341</a:t>
                      </a:r>
                    </a:p>
                  </a:txBody>
                  <a:tcPr/>
                </a:tc>
                <a:extLst>
                  <a:ext uri="{0D108BD9-81ED-4DB2-BD59-A6C34878D82A}">
                    <a16:rowId xmlns:a16="http://schemas.microsoft.com/office/drawing/2014/main" val="10001"/>
                  </a:ext>
                </a:extLst>
              </a:tr>
            </a:tbl>
          </a:graphicData>
        </a:graphic>
      </p:graphicFrame>
      <p:sp>
        <p:nvSpPr>
          <p:cNvPr id="5" name="Text Box 104"/>
          <p:cNvSpPr txBox="1">
            <a:spLocks noChangeArrowheads="1"/>
          </p:cNvSpPr>
          <p:nvPr/>
        </p:nvSpPr>
        <p:spPr bwMode="auto">
          <a:xfrm>
            <a:off x="179512" y="1484784"/>
            <a:ext cx="8008174" cy="61020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fontAlgn="ctr">
              <a:spcBef>
                <a:spcPct val="20000"/>
              </a:spcBef>
              <a:defRPr sz="2000" b="1">
                <a:solidFill>
                  <a:srgbClr val="404040"/>
                </a:solidFill>
                <a:latin typeface="Arial" panose="020B0604020202020204" pitchFamily="34" charset="0"/>
              </a:defRPr>
            </a:lvl1pPr>
          </a:lstStyle>
          <a:p>
            <a:r>
              <a:rPr lang="tr-TR" dirty="0"/>
              <a:t>YILLARA GÖRE ÖĞRENCİ İSTATİSTİKLERİMİZ</a:t>
            </a:r>
          </a:p>
        </p:txBody>
      </p:sp>
    </p:spTree>
    <p:extLst>
      <p:ext uri="{BB962C8B-B14F-4D97-AF65-F5344CB8AC3E}">
        <p14:creationId xmlns:p14="http://schemas.microsoft.com/office/powerpoint/2010/main" val="1035794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05881" y="966118"/>
            <a:ext cx="8605464" cy="5517232"/>
          </a:xfrm>
        </p:spPr>
        <p:txBody>
          <a:bodyPr>
            <a:noAutofit/>
          </a:bodyPr>
          <a:lstStyle/>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Merkezimiz 18 Ocak 2001 tarihinde Nusaybin Endüstri Meslek Lisesi Bünyesinde </a:t>
            </a:r>
            <a:r>
              <a:rPr lang="tr-TR" sz="1600" b="1" dirty="0">
                <a:latin typeface="Times New Roman" panose="02020603050405020304" pitchFamily="18" charset="0"/>
                <a:cs typeface="Times New Roman" panose="02020603050405020304" pitchFamily="18" charset="0"/>
              </a:rPr>
              <a:t>“Nusaybin Çıraklık Eğitimi Merkezi” </a:t>
            </a:r>
            <a:r>
              <a:rPr lang="tr-TR" sz="1600" dirty="0">
                <a:latin typeface="Times New Roman" panose="02020603050405020304" pitchFamily="18" charset="0"/>
                <a:cs typeface="Times New Roman" panose="02020603050405020304" pitchFamily="18" charset="0"/>
              </a:rPr>
              <a:t>adı ile 15 Çırak öğrenci ile eğitime başlamıştır. Okulumuzla birlikte Nusaybin Endüstri Meslek Lisesi ile Nusaybin Kemal Gözü Kız Meslek Lisesi 21 Şubat 2003 tarihinde birleştirilerek Nusaybin Kemal Gözü Mesleki ve Teknik Eğitim Merkezi olarak yeniden yapılandırılmıştır. </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Bakanlığımız tarafından 29 Ağustos 2007 tarihinde 2007-2008 öğretim yılından itibaren Nusaybin’deki METEM oluşumunun sona erdirilerek yapılandırılan okulların birbirlerinden ayrılmalarına karar verilmiştir. Böylece okulumuz tüzel kişiliğine kavuşarak Nusaybin Endüstri Meslek Lisesi Lojmanlarında “Nusaybin Mesleki Eğitim Merkezi” olarak eğitim-öğretim faaliyetlerine devam etmiştir.</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13 Aralık 2007 tarihinde Mardin Valilik Makamının onayı ile Nusaybin Eski Milli Eğitim Müdürlüğünün Zemin katı Müdürlüğümüze tahsis edilmiş olup eğitim-öğretim faaliyetlerini 5 Ocak 2014 tarihine kadar sürdürmüştür. Nusaybin İlçe Milli Eğitim Müdürlüğünün talimatı üzerine Okulumuz 5 Ocak 2014 tarihinde Nusaybin Endüstri Meslek Lisesi’nin bahçesinde bulunan prefabrik yapıya taşınmıştır.</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Bulunduğumuz alanda yeni bir Meslek Lisesinin yapımına başlanınca Kurumumuz 20 Ağustos 2018 tarihinde Nusaybin Kaymakamlığı’nın oluru ile Nusaybin Mehmet Emin Kuş Anadolu İmam Hatip Lisesinin son katına taşınmıştır. 10 Mart 2022 tarihinde okulumuza tahsis edilen Nusaybin El- </a:t>
            </a:r>
            <a:r>
              <a:rPr lang="tr-TR" sz="1600" dirty="0" err="1">
                <a:latin typeface="Times New Roman" panose="02020603050405020304" pitchFamily="18" charset="0"/>
                <a:cs typeface="Times New Roman" panose="02020603050405020304" pitchFamily="18" charset="0"/>
              </a:rPr>
              <a:t>Biruni</a:t>
            </a:r>
            <a:r>
              <a:rPr lang="tr-TR" sz="1600" dirty="0">
                <a:latin typeface="Times New Roman" panose="02020603050405020304" pitchFamily="18" charset="0"/>
                <a:cs typeface="Times New Roman" panose="02020603050405020304" pitchFamily="18" charset="0"/>
              </a:rPr>
              <a:t> Anadolu Meslek Lisesinin eski binasına taşınmış olup eğitim öğretimi burada devam edilmektedir.</a:t>
            </a:r>
          </a:p>
          <a:p>
            <a:endParaRPr lang="tr-TR" sz="1600" dirty="0">
              <a:latin typeface="Times New Roman" panose="02020603050405020304" pitchFamily="18" charset="0"/>
              <a:cs typeface="Times New Roman" panose="02020603050405020304" pitchFamily="18" charset="0"/>
            </a:endParaRPr>
          </a:p>
          <a:p>
            <a:endParaRPr lang="tr-TR" sz="1600" dirty="0">
              <a:latin typeface="Times New Roman" panose="02020603050405020304" pitchFamily="18" charset="0"/>
              <a:cs typeface="Times New Roman" panose="02020603050405020304" pitchFamily="18" charset="0"/>
            </a:endParaRPr>
          </a:p>
          <a:p>
            <a:endParaRPr lang="tr-TR" sz="1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
        <p:nvSpPr>
          <p:cNvPr id="5" name="Text Box 104"/>
          <p:cNvSpPr txBox="1">
            <a:spLocks noChangeArrowheads="1"/>
          </p:cNvSpPr>
          <p:nvPr/>
        </p:nvSpPr>
        <p:spPr bwMode="auto">
          <a:xfrm>
            <a:off x="667239" y="253843"/>
            <a:ext cx="7906074" cy="61020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fontAlgn="ctr">
              <a:spcBef>
                <a:spcPct val="20000"/>
              </a:spcBef>
              <a:defRPr sz="2000" b="1">
                <a:solidFill>
                  <a:srgbClr val="404040"/>
                </a:solidFill>
                <a:latin typeface="Arial" panose="020B0604020202020204" pitchFamily="34" charset="0"/>
              </a:defRPr>
            </a:lvl1pPr>
          </a:lstStyle>
          <a:p>
            <a:r>
              <a:rPr lang="tr-TR" dirty="0"/>
              <a:t>KURUM TARİHÇEMİZ</a:t>
            </a:r>
          </a:p>
        </p:txBody>
      </p:sp>
    </p:spTree>
    <p:extLst>
      <p:ext uri="{BB962C8B-B14F-4D97-AF65-F5344CB8AC3E}">
        <p14:creationId xmlns:p14="http://schemas.microsoft.com/office/powerpoint/2010/main" val="14940998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7331" y="1353854"/>
            <a:ext cx="8229600" cy="4896544"/>
          </a:xfrm>
        </p:spPr>
        <p:txBody>
          <a:bodyPr>
            <a:noAutofit/>
          </a:bodyPr>
          <a:lstStyle/>
          <a:p>
            <a:pPr lvl="0">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Çırak ve kalfaların teorik eğitimini, işletmelerde yapılan pratik eğitimin bütünlüğü içerisinde sağlayarak bireyleri bir mesleğe hazırlayan, mesleklerinde gelişmelerine olanak sağlayan, yapılan işlerin teknolojisinin, kalitesinin ve veriminin yükselmesini sağlayan ve belgeye götüren eğitimi kapsar.</a:t>
            </a:r>
          </a:p>
          <a:p>
            <a:pPr lvl="0">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Ülkemizdeki tüm çırakları mesleki eğitim sistemi kapsamına dahil etmek.</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Ortaokuldan mezun olup, ortaöğretimi örgün şekilde okumayan öğrencileri ilgi istek ve kabiliyetlerine göre, mesleki eğitim sistemine dahil ederek işsizliği azaltmak.</a:t>
            </a:r>
          </a:p>
          <a:p>
            <a:pPr lvl="0">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İş hayatı içerisinde olan gençleri eğitim süresince sosyal güvenlik şemsiyesi altına almak.</a:t>
            </a:r>
          </a:p>
          <a:p>
            <a:pPr lvl="0">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Öğrencilere iş yerinde verilemeyen teorik dersleri, okulda ders araç gereçleriyle zenginleştirilmiş atölye laboratuvar ortamında öğretmek.</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Kalfa ve ustaların mesleklerinde gelişmelerine imkan sağlayacak kurslar düzenlemek.</a:t>
            </a:r>
          </a:p>
          <a:p>
            <a:pPr lvl="0">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İşyeri açma, çırak ile kalfa çalıştırma ve mesleki ve teknik ortaöğretim öğrencilerine beceri eğitimi (staj) yaptırma; ustalık ve usta öğreticilik belgeleri esasına bağlandığından, Ülkemizdeki tüm işletme sahibi vatandaşlarımızı söz konusu belge sahibi yapmak.</a:t>
            </a:r>
          </a:p>
          <a:p>
            <a:endParaRPr lang="tr-TR" sz="1600" dirty="0">
              <a:latin typeface="Times New Roman" panose="02020603050405020304" pitchFamily="18" charset="0"/>
              <a:cs typeface="Times New Roman" panose="02020603050405020304" pitchFamily="18" charset="0"/>
            </a:endParaRPr>
          </a:p>
          <a:p>
            <a:pPr lvl="0"/>
            <a:endParaRPr lang="tr-TR" sz="1600" dirty="0">
              <a:latin typeface="Times New Roman" panose="02020603050405020304" pitchFamily="18" charset="0"/>
              <a:cs typeface="Times New Roman" panose="02020603050405020304" pitchFamily="18" charset="0"/>
            </a:endParaRPr>
          </a:p>
          <a:p>
            <a:pPr marL="0" indent="0">
              <a:buNone/>
            </a:pPr>
            <a:endParaRPr lang="tr-TR" sz="36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6</a:t>
            </a:fld>
            <a:endParaRPr lang="tr-TR"/>
          </a:p>
        </p:txBody>
      </p:sp>
      <p:sp>
        <p:nvSpPr>
          <p:cNvPr id="5" name="Text Box 104"/>
          <p:cNvSpPr txBox="1">
            <a:spLocks noChangeArrowheads="1"/>
          </p:cNvSpPr>
          <p:nvPr/>
        </p:nvSpPr>
        <p:spPr bwMode="auto">
          <a:xfrm>
            <a:off x="609094" y="410363"/>
            <a:ext cx="7906074" cy="61020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eaLnBrk="1" hangingPunct="1">
              <a:spcBef>
                <a:spcPct val="20000"/>
              </a:spcBef>
              <a:defRPr sz="2000" b="1">
                <a:solidFill>
                  <a:srgbClr val="404040"/>
                </a:solidFill>
                <a:latin typeface="Trebuchet MS" panose="020B0603020202020204" pitchFamily="34" charset="0"/>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fontAlgn="ctr"/>
            <a:r>
              <a:rPr lang="tr-TR" dirty="0">
                <a:latin typeface="Arial" panose="020B0604020202020204" pitchFamily="34" charset="0"/>
              </a:rPr>
              <a:t>MESLEKİ EĞİTİMİN GENEL AMAÇLARI VE KAPSAMI</a:t>
            </a:r>
            <a:endParaRPr lang="tr-TR" sz="1050" dirty="0">
              <a:latin typeface="Arial" panose="020B0604020202020204" pitchFamily="34" charset="0"/>
            </a:endParaRPr>
          </a:p>
        </p:txBody>
      </p:sp>
    </p:spTree>
    <p:extLst>
      <p:ext uri="{BB962C8B-B14F-4D97-AF65-F5344CB8AC3E}">
        <p14:creationId xmlns:p14="http://schemas.microsoft.com/office/powerpoint/2010/main" val="42878709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6125" y="1124744"/>
            <a:ext cx="8640960" cy="5281744"/>
          </a:xfrm>
        </p:spPr>
        <p:txBody>
          <a:bodyPr>
            <a:noAutofit/>
          </a:bodyPr>
          <a:lstStyle/>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Mesleki Eğitim Merkezlerinde öğrenci kayıtları her yıl </a:t>
            </a:r>
            <a:r>
              <a:rPr lang="tr-TR" sz="1600" dirty="0">
                <a:solidFill>
                  <a:srgbClr val="FF0000"/>
                </a:solidFill>
                <a:latin typeface="Times New Roman" panose="02020603050405020304" pitchFamily="18" charset="0"/>
                <a:cs typeface="Times New Roman" panose="02020603050405020304" pitchFamily="18" charset="0"/>
              </a:rPr>
              <a:t>Temmuz-Ağustos ve Eylül </a:t>
            </a:r>
            <a:r>
              <a:rPr lang="tr-TR" sz="1600" dirty="0">
                <a:latin typeface="Times New Roman" panose="02020603050405020304" pitchFamily="18" charset="0"/>
                <a:cs typeface="Times New Roman" panose="02020603050405020304" pitchFamily="18" charset="0"/>
              </a:rPr>
              <a:t>aylarında döneminde yapılmaktadır.</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Mesleki Eğitim Merkezi öğrencilerinin programları haftada </a:t>
            </a:r>
            <a:r>
              <a:rPr lang="tr-TR" sz="1600" dirty="0">
                <a:solidFill>
                  <a:srgbClr val="FF0000"/>
                </a:solidFill>
                <a:latin typeface="Times New Roman" panose="02020603050405020304" pitchFamily="18" charset="0"/>
                <a:cs typeface="Times New Roman" panose="02020603050405020304" pitchFamily="18" charset="0"/>
              </a:rPr>
              <a:t>1 veya 2 gün </a:t>
            </a:r>
            <a:r>
              <a:rPr lang="tr-TR" sz="1600" dirty="0">
                <a:latin typeface="Times New Roman" panose="02020603050405020304" pitchFamily="18" charset="0"/>
                <a:cs typeface="Times New Roman" panose="02020603050405020304" pitchFamily="18" charset="0"/>
              </a:rPr>
              <a:t>okulda teorik eğitim, </a:t>
            </a:r>
            <a:r>
              <a:rPr lang="tr-TR" sz="1600" dirty="0">
                <a:solidFill>
                  <a:srgbClr val="FF0000"/>
                </a:solidFill>
                <a:latin typeface="Times New Roman" panose="02020603050405020304" pitchFamily="18" charset="0"/>
                <a:cs typeface="Times New Roman" panose="02020603050405020304" pitchFamily="18" charset="0"/>
              </a:rPr>
              <a:t>4 veya 5 gün </a:t>
            </a:r>
            <a:r>
              <a:rPr lang="tr-TR" sz="1600" dirty="0">
                <a:latin typeface="Times New Roman" panose="02020603050405020304" pitchFamily="18" charset="0"/>
                <a:cs typeface="Times New Roman" panose="02020603050405020304" pitchFamily="18" charset="0"/>
              </a:rPr>
              <a:t>işletmede beceri eğitimi olacak şekilde planlanır. Ders yılı süresi </a:t>
            </a:r>
            <a:r>
              <a:rPr lang="tr-TR" sz="1600" dirty="0">
                <a:solidFill>
                  <a:srgbClr val="FF0000"/>
                </a:solidFill>
                <a:latin typeface="Times New Roman" panose="02020603050405020304" pitchFamily="18" charset="0"/>
                <a:cs typeface="Times New Roman" panose="02020603050405020304" pitchFamily="18" charset="0"/>
              </a:rPr>
              <a:t>36 haftadır</a:t>
            </a:r>
            <a:r>
              <a:rPr lang="tr-TR" sz="16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Öğrencilerimiz teorik eğitimlerinde kendi dallarıyla ilgili meslek derslerinin yanında ortak genel kültür derslerini de okumaktadırlar. </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Mesleki Eğitim Merkezi öğrencileri; 10’uncu sınıftan itibaren her ders yılı sonunda yılsonu beceri sınavına alınır. 11’inci sınıfın sonunda girilen beceri sınavı </a:t>
            </a:r>
            <a:r>
              <a:rPr lang="tr-TR" sz="1600" dirty="0">
                <a:solidFill>
                  <a:srgbClr val="FF0000"/>
                </a:solidFill>
                <a:latin typeface="Times New Roman" panose="02020603050405020304" pitchFamily="18" charset="0"/>
                <a:cs typeface="Times New Roman" panose="02020603050405020304" pitchFamily="18" charset="0"/>
              </a:rPr>
              <a:t>kalfalık</a:t>
            </a:r>
            <a:r>
              <a:rPr lang="tr-TR" sz="1600" dirty="0">
                <a:latin typeface="Times New Roman" panose="02020603050405020304" pitchFamily="18" charset="0"/>
                <a:cs typeface="Times New Roman" panose="02020603050405020304" pitchFamily="18" charset="0"/>
              </a:rPr>
              <a:t>, 12’nci sınıfın sonunda girilen beceri sınavı </a:t>
            </a:r>
            <a:r>
              <a:rPr lang="tr-TR" sz="1600" dirty="0">
                <a:solidFill>
                  <a:srgbClr val="FF0000"/>
                </a:solidFill>
                <a:latin typeface="Times New Roman" panose="02020603050405020304" pitchFamily="18" charset="0"/>
                <a:cs typeface="Times New Roman" panose="02020603050405020304" pitchFamily="18" charset="0"/>
              </a:rPr>
              <a:t>ustalık </a:t>
            </a:r>
            <a:r>
              <a:rPr lang="tr-TR" sz="1600" dirty="0">
                <a:latin typeface="Times New Roman" panose="02020603050405020304" pitchFamily="18" charset="0"/>
                <a:cs typeface="Times New Roman" panose="02020603050405020304" pitchFamily="18" charset="0"/>
              </a:rPr>
              <a:t>sınavı olarak uygulanır.</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Mesleki Eğitim Merkezi öğrencilerinden 11’inci sınıfın sonunda yapılan kalfalık</a:t>
            </a:r>
            <a:br>
              <a:rPr lang="tr-TR" sz="1600" dirty="0">
                <a:latin typeface="Times New Roman" panose="02020603050405020304" pitchFamily="18" charset="0"/>
                <a:cs typeface="Times New Roman" panose="02020603050405020304" pitchFamily="18" charset="0"/>
              </a:rPr>
            </a:br>
            <a:r>
              <a:rPr lang="tr-TR" sz="1600" dirty="0">
                <a:latin typeface="Times New Roman" panose="02020603050405020304" pitchFamily="18" charset="0"/>
                <a:cs typeface="Times New Roman" panose="02020603050405020304" pitchFamily="18" charset="0"/>
              </a:rPr>
              <a:t>sınavlarında başarılı olan ve başarısız dersi bulunmayanlara </a:t>
            </a:r>
            <a:r>
              <a:rPr lang="tr-TR" sz="1600" dirty="0">
                <a:solidFill>
                  <a:srgbClr val="FF0000"/>
                </a:solidFill>
                <a:latin typeface="Times New Roman" panose="02020603050405020304" pitchFamily="18" charset="0"/>
                <a:cs typeface="Times New Roman" panose="02020603050405020304" pitchFamily="18" charset="0"/>
              </a:rPr>
              <a:t>Kalfalık Belgesi,</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Kalfalardan programlarında öngörülen teorik ve pratik eğitim süresi sonunda yapılan ustalık sınavlarında başarılı olanlara </a:t>
            </a:r>
            <a:r>
              <a:rPr lang="tr-TR" sz="1600" dirty="0">
                <a:solidFill>
                  <a:srgbClr val="FF0000"/>
                </a:solidFill>
                <a:latin typeface="Times New Roman" panose="02020603050405020304" pitchFamily="18" charset="0"/>
                <a:cs typeface="Times New Roman" panose="02020603050405020304" pitchFamily="18" charset="0"/>
              </a:rPr>
              <a:t>Ustalık Belgesi </a:t>
            </a:r>
            <a:r>
              <a:rPr lang="tr-TR" sz="1600" dirty="0">
                <a:latin typeface="Times New Roman" panose="02020603050405020304" pitchFamily="18" charset="0"/>
                <a:cs typeface="Times New Roman" panose="02020603050405020304" pitchFamily="18" charset="0"/>
              </a:rPr>
              <a:t>düzenlenir.</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27 haftalık Ustalık Telafi Eğitime katılan lise mezunu olan kişilere Ustalık sınavlarında başarılı olmaları haline </a:t>
            </a:r>
            <a:r>
              <a:rPr lang="tr-TR" sz="1600" dirty="0">
                <a:solidFill>
                  <a:srgbClr val="FF0000"/>
                </a:solidFill>
                <a:latin typeface="Times New Roman" panose="02020603050405020304" pitchFamily="18" charset="0"/>
                <a:cs typeface="Times New Roman" panose="02020603050405020304" pitchFamily="18" charset="0"/>
              </a:rPr>
              <a:t>Ustalık Belgesi </a:t>
            </a:r>
            <a:r>
              <a:rPr lang="tr-TR" sz="1600" dirty="0">
                <a:latin typeface="Times New Roman" panose="02020603050405020304" pitchFamily="18" charset="0"/>
                <a:cs typeface="Times New Roman" panose="02020603050405020304" pitchFamily="18" charset="0"/>
              </a:rPr>
              <a:t>düzenlenir.</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En az ortaöğretim kurumu mezunu olup aynı zamanda ustalık belgesi almaya hak kazanan, istemeleri halinde, ilgili alan/dala ait </a:t>
            </a:r>
            <a:r>
              <a:rPr lang="tr-TR" sz="1600" dirty="0">
                <a:solidFill>
                  <a:srgbClr val="FF0000"/>
                </a:solidFill>
                <a:latin typeface="Times New Roman" panose="02020603050405020304" pitchFamily="18" charset="0"/>
                <a:cs typeface="Times New Roman" panose="02020603050405020304" pitchFamily="18" charset="0"/>
              </a:rPr>
              <a:t>mesleki ve teknik ortaöğretim diploması </a:t>
            </a:r>
            <a:r>
              <a:rPr lang="tr-TR" sz="1600" dirty="0">
                <a:latin typeface="Times New Roman" panose="02020603050405020304" pitchFamily="18" charset="0"/>
                <a:cs typeface="Times New Roman" panose="02020603050405020304" pitchFamily="18" charset="0"/>
              </a:rPr>
              <a:t>düzenlenir.</a:t>
            </a:r>
          </a:p>
          <a:p>
            <a:endParaRPr lang="tr-TR" sz="1600" dirty="0">
              <a:latin typeface="Times New Roman" panose="02020603050405020304" pitchFamily="18" charset="0"/>
              <a:cs typeface="Times New Roman" panose="02020603050405020304" pitchFamily="18" charset="0"/>
            </a:endParaRPr>
          </a:p>
          <a:p>
            <a:endParaRPr lang="tr-TR" sz="1600" dirty="0">
              <a:latin typeface="Times New Roman" panose="02020603050405020304" pitchFamily="18" charset="0"/>
              <a:cs typeface="Times New Roman" panose="02020603050405020304" pitchFamily="18" charset="0"/>
            </a:endParaRPr>
          </a:p>
          <a:p>
            <a:endParaRPr lang="tr-TR" sz="1600" dirty="0">
              <a:latin typeface="Times New Roman" panose="02020603050405020304" pitchFamily="18" charset="0"/>
              <a:cs typeface="Times New Roman" panose="02020603050405020304" pitchFamily="18" charset="0"/>
            </a:endParaRPr>
          </a:p>
          <a:p>
            <a:endParaRPr lang="tr-TR" sz="16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7</a:t>
            </a:fld>
            <a:endParaRPr lang="tr-TR"/>
          </a:p>
        </p:txBody>
      </p:sp>
      <p:sp>
        <p:nvSpPr>
          <p:cNvPr id="5" name="Text Box 104"/>
          <p:cNvSpPr txBox="1">
            <a:spLocks noChangeArrowheads="1"/>
          </p:cNvSpPr>
          <p:nvPr/>
        </p:nvSpPr>
        <p:spPr bwMode="auto">
          <a:xfrm>
            <a:off x="683568" y="188640"/>
            <a:ext cx="7906074" cy="61020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fontAlgn="ctr">
              <a:spcBef>
                <a:spcPct val="20000"/>
              </a:spcBef>
              <a:defRPr sz="2000" b="1">
                <a:solidFill>
                  <a:srgbClr val="404040"/>
                </a:solidFill>
                <a:latin typeface="Arial" panose="020B0604020202020204" pitchFamily="34" charset="0"/>
              </a:defRPr>
            </a:lvl1pPr>
          </a:lstStyle>
          <a:p>
            <a:r>
              <a:rPr lang="tr-TR" dirty="0"/>
              <a:t>MESLEKİ EĞİTİMİN İŞLEYİŞİ-1</a:t>
            </a:r>
          </a:p>
        </p:txBody>
      </p:sp>
    </p:spTree>
    <p:extLst>
      <p:ext uri="{BB962C8B-B14F-4D97-AF65-F5344CB8AC3E}">
        <p14:creationId xmlns:p14="http://schemas.microsoft.com/office/powerpoint/2010/main" val="20330452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4137" y="1052736"/>
            <a:ext cx="8424936" cy="5353752"/>
          </a:xfrm>
        </p:spPr>
        <p:txBody>
          <a:bodyPr>
            <a:noAutofit/>
          </a:bodyPr>
          <a:lstStyle/>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Ustalık belgesine sahip olanların mesleki ve teknik ortaöğretim diploması </a:t>
            </a:r>
            <a:r>
              <a:rPr lang="tr-TR" sz="1600" dirty="0">
                <a:solidFill>
                  <a:srgbClr val="FF0000"/>
                </a:solidFill>
                <a:latin typeface="Times New Roman" panose="02020603050405020304" pitchFamily="18" charset="0"/>
                <a:cs typeface="Times New Roman" panose="02020603050405020304" pitchFamily="18" charset="0"/>
              </a:rPr>
              <a:t>Mesleki Açık Öğretim Lisesi </a:t>
            </a:r>
            <a:r>
              <a:rPr lang="tr-TR" sz="1600" dirty="0">
                <a:latin typeface="Times New Roman" panose="02020603050405020304" pitchFamily="18" charset="0"/>
                <a:cs typeface="Times New Roman" panose="02020603050405020304" pitchFamily="18" charset="0"/>
              </a:rPr>
              <a:t>tarafından düzenlenir. </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Mesleki Eğitim Merkezi öğrencilerinden bir ortaöğretim kurumu diploması sahibi olmayanlar, diploma alabilmek için ustalık belgesini almaya hak kazanmış olmanın yanında Bakanlıkça belirlenecek </a:t>
            </a:r>
            <a:r>
              <a:rPr lang="tr-TR" sz="1600" dirty="0">
                <a:solidFill>
                  <a:srgbClr val="FF0000"/>
                </a:solidFill>
                <a:latin typeface="Times New Roman" panose="02020603050405020304" pitchFamily="18" charset="0"/>
                <a:cs typeface="Times New Roman" panose="02020603050405020304" pitchFamily="18" charset="0"/>
              </a:rPr>
              <a:t>fark derslerini </a:t>
            </a:r>
            <a:r>
              <a:rPr lang="tr-TR" sz="1600" dirty="0">
                <a:latin typeface="Times New Roman" panose="02020603050405020304" pitchFamily="18" charset="0"/>
                <a:cs typeface="Times New Roman" panose="02020603050405020304" pitchFamily="18" charset="0"/>
              </a:rPr>
              <a:t>açık ortaöğretim kurumları yoluyla başarmak zorundadır. </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Mesleki Eğitim Merkezine kayıtlı öğrenciler aynı zamanda Açık Öğretim Lisesi, Mesleki Açık Öğretim Lisesi veya Açık Öğretim İmam Hatip Lisesine de kayıt yaptırabilirler. Mesleki Açık Öğretim Lisesine kayıt yaptıran öğrenciler, Mesleki Eğitim Merkezinde karşılığı olan derslerden yüz yüze eğitim programına devam ettirilmez.</a:t>
            </a:r>
          </a:p>
          <a:p>
            <a:pPr marL="0" indent="0">
              <a:buNone/>
            </a:pPr>
            <a:r>
              <a:rPr lang="tr-TR" sz="1600" b="1" dirty="0">
                <a:latin typeface="Times New Roman" panose="02020603050405020304" pitchFamily="18" charset="0"/>
                <a:cs typeface="Times New Roman" panose="02020603050405020304" pitchFamily="18" charset="0"/>
              </a:rPr>
              <a:t>      Devam-Devamsızlık:</a:t>
            </a:r>
            <a:endParaRPr lang="tr-TR" sz="1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Mesleki Eğitim Merkezi öğrencilerinin teorik derslere özürlü ve özürsüz devamsızlık süresi ders yılı içinde devam etmesi gereken sürenin </a:t>
            </a:r>
            <a:r>
              <a:rPr lang="tr-TR" sz="1600" dirty="0">
                <a:solidFill>
                  <a:srgbClr val="FF0000"/>
                </a:solidFill>
                <a:latin typeface="Times New Roman" panose="02020603050405020304" pitchFamily="18" charset="0"/>
                <a:cs typeface="Times New Roman" panose="02020603050405020304" pitchFamily="18" charset="0"/>
              </a:rPr>
              <a:t>altıda birinden</a:t>
            </a:r>
            <a:r>
              <a:rPr lang="tr-TR" sz="1600" dirty="0">
                <a:latin typeface="Times New Roman" panose="02020603050405020304" pitchFamily="18" charset="0"/>
                <a:cs typeface="Times New Roman" panose="02020603050405020304" pitchFamily="18" charset="0"/>
              </a:rPr>
              <a:t>, işletmede mesleki eğitimde ise 3308 sayılı Kanun hükümlerine göre kullanabileceği ücretli ve ücretsiz izin toplamından fazla olamaz. </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Bu fıkra kapsamında toplam devamsızlık süresinin 60 güne çıkabildiği durumlarda teorik derslere devamsızlık süresi teorik ders süresinin üçte birini geçemez. Mesleki Eğitim Merkezinde öğrenim görenlerden </a:t>
            </a:r>
            <a:r>
              <a:rPr lang="tr-TR" sz="1600" dirty="0">
                <a:solidFill>
                  <a:srgbClr val="FF0000"/>
                </a:solidFill>
                <a:latin typeface="Times New Roman" panose="02020603050405020304" pitchFamily="18" charset="0"/>
                <a:cs typeface="Times New Roman" panose="02020603050405020304" pitchFamily="18" charset="0"/>
              </a:rPr>
              <a:t>ikinci defa sınıf tekrar etme </a:t>
            </a:r>
            <a:r>
              <a:rPr lang="tr-TR" sz="1600" dirty="0">
                <a:latin typeface="Times New Roman" panose="02020603050405020304" pitchFamily="18" charset="0"/>
                <a:cs typeface="Times New Roman" panose="02020603050405020304" pitchFamily="18" charset="0"/>
              </a:rPr>
              <a:t>durumuna düşen öğrencilerin kayıtları Açık Öğretim Lisesine, Mesleki Açık Öğretim Lisesine veya Açık Öğretim İmam Hatip Lisesine yapılır.</a:t>
            </a:r>
          </a:p>
          <a:p>
            <a:endParaRPr lang="tr-TR" sz="1600" dirty="0">
              <a:latin typeface="Times New Roman" panose="02020603050405020304" pitchFamily="18" charset="0"/>
              <a:cs typeface="Times New Roman" panose="02020603050405020304" pitchFamily="18" charset="0"/>
            </a:endParaRPr>
          </a:p>
          <a:p>
            <a:endParaRPr lang="tr-TR" sz="1600" dirty="0">
              <a:latin typeface="Times New Roman" panose="02020603050405020304" pitchFamily="18" charset="0"/>
              <a:cs typeface="Times New Roman" panose="02020603050405020304" pitchFamily="18" charset="0"/>
            </a:endParaRPr>
          </a:p>
          <a:p>
            <a:endParaRPr lang="tr-TR" sz="1600" dirty="0">
              <a:latin typeface="Times New Roman" panose="02020603050405020304" pitchFamily="18" charset="0"/>
              <a:cs typeface="Times New Roman" panose="02020603050405020304" pitchFamily="18" charset="0"/>
            </a:endParaRPr>
          </a:p>
          <a:p>
            <a:endParaRPr lang="tr-TR" sz="1600" dirty="0">
              <a:latin typeface="Times New Roman" panose="02020603050405020304" pitchFamily="18" charset="0"/>
              <a:cs typeface="Times New Roman" panose="02020603050405020304" pitchFamily="18" charset="0"/>
            </a:endParaRPr>
          </a:p>
          <a:p>
            <a:endParaRPr lang="tr-TR" sz="1600" dirty="0">
              <a:latin typeface="Times New Roman" panose="02020603050405020304" pitchFamily="18" charset="0"/>
              <a:cs typeface="Times New Roman" panose="02020603050405020304" pitchFamily="18" charset="0"/>
            </a:endParaRPr>
          </a:p>
          <a:p>
            <a:endParaRPr lang="tr-TR" sz="1600" dirty="0">
              <a:latin typeface="Times New Roman" panose="02020603050405020304" pitchFamily="18" charset="0"/>
              <a:cs typeface="Times New Roman" panose="02020603050405020304" pitchFamily="18" charset="0"/>
            </a:endParaRPr>
          </a:p>
          <a:p>
            <a:endParaRPr lang="tr-TR" sz="16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8</a:t>
            </a:fld>
            <a:endParaRPr lang="tr-TR"/>
          </a:p>
        </p:txBody>
      </p:sp>
      <p:sp>
        <p:nvSpPr>
          <p:cNvPr id="5" name="Text Box 104"/>
          <p:cNvSpPr txBox="1">
            <a:spLocks noChangeArrowheads="1"/>
          </p:cNvSpPr>
          <p:nvPr/>
        </p:nvSpPr>
        <p:spPr bwMode="auto">
          <a:xfrm>
            <a:off x="683568" y="188640"/>
            <a:ext cx="7906074" cy="61020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fontAlgn="ctr">
              <a:spcBef>
                <a:spcPct val="20000"/>
              </a:spcBef>
              <a:defRPr sz="2000" b="1">
                <a:solidFill>
                  <a:srgbClr val="404040"/>
                </a:solidFill>
                <a:latin typeface="Arial" panose="020B0604020202020204" pitchFamily="34" charset="0"/>
              </a:defRPr>
            </a:lvl1pPr>
          </a:lstStyle>
          <a:p>
            <a:r>
              <a:rPr lang="tr-TR" dirty="0"/>
              <a:t>MESLEKİ EĞİTİMİN İŞLEYİŞİ-2</a:t>
            </a:r>
          </a:p>
        </p:txBody>
      </p:sp>
    </p:spTree>
    <p:extLst>
      <p:ext uri="{BB962C8B-B14F-4D97-AF65-F5344CB8AC3E}">
        <p14:creationId xmlns:p14="http://schemas.microsoft.com/office/powerpoint/2010/main" val="28120707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80329" y="1124744"/>
            <a:ext cx="8795320" cy="4501733"/>
          </a:xfrm>
        </p:spPr>
        <p:txBody>
          <a:bodyPr>
            <a:noAutofit/>
          </a:bodyPr>
          <a:lstStyle/>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1.) Staj sözleşme formu(okuldan alınabilir)</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2.) İş güvenliği talimatı tutanağı(okuldan alınabilir)</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3.) </a:t>
            </a:r>
            <a:r>
              <a:rPr lang="tr-TR" sz="1600" dirty="0" err="1">
                <a:latin typeface="Times New Roman" panose="02020603050405020304" pitchFamily="18" charset="0"/>
                <a:cs typeface="Times New Roman" panose="02020603050405020304" pitchFamily="18" charset="0"/>
              </a:rPr>
              <a:t>Biyometrik</a:t>
            </a:r>
            <a:r>
              <a:rPr lang="tr-TR" sz="1600" dirty="0">
                <a:latin typeface="Times New Roman" panose="02020603050405020304" pitchFamily="18" charset="0"/>
                <a:cs typeface="Times New Roman" panose="02020603050405020304" pitchFamily="18" charset="0"/>
              </a:rPr>
              <a:t> Fotoğraf(3 Adet)</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4.) Diploma/Öğrenim Belgesi Aslı ve Fotokopisi</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5.) Nüfus Cüzdanı Aslı ve Fotokopisi</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6.) </a:t>
            </a:r>
            <a:r>
              <a:rPr lang="tr-TR" sz="1600" dirty="0" err="1">
                <a:latin typeface="Times New Roman" panose="02020603050405020304" pitchFamily="18" charset="0"/>
                <a:cs typeface="Times New Roman" panose="02020603050405020304" pitchFamily="18" charset="0"/>
              </a:rPr>
              <a:t>İşkur'dan</a:t>
            </a:r>
            <a:r>
              <a:rPr lang="tr-TR" sz="1600" dirty="0">
                <a:latin typeface="Times New Roman" panose="02020603050405020304" pitchFamily="18" charset="0"/>
                <a:cs typeface="Times New Roman" panose="02020603050405020304" pitchFamily="18" charset="0"/>
              </a:rPr>
              <a:t> faydalanıp faydalanmadığına dair belge(18 yaşından büyükler için)</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7.) MYK-4 ve üstü belgesi veya Halk Eğitimi'nden </a:t>
            </a:r>
            <a:br>
              <a:rPr lang="tr-TR" sz="1600" dirty="0">
                <a:latin typeface="Times New Roman" panose="02020603050405020304" pitchFamily="18" charset="0"/>
                <a:cs typeface="Times New Roman" panose="02020603050405020304" pitchFamily="18" charset="0"/>
              </a:rPr>
            </a:br>
            <a:r>
              <a:rPr lang="tr-TR" sz="1600" dirty="0">
                <a:latin typeface="Times New Roman" panose="02020603050405020304" pitchFamily="18" charset="0"/>
                <a:cs typeface="Times New Roman" panose="02020603050405020304" pitchFamily="18" charset="0"/>
              </a:rPr>
              <a:t> (756 saat) ve üstü kursu olup olmadığının belgesi</a:t>
            </a:r>
            <a:br>
              <a:rPr lang="tr-TR" sz="1600" dirty="0">
                <a:latin typeface="Times New Roman" panose="02020603050405020304" pitchFamily="18" charset="0"/>
                <a:cs typeface="Times New Roman" panose="02020603050405020304" pitchFamily="18" charset="0"/>
              </a:rPr>
            </a:br>
            <a:r>
              <a:rPr lang="tr-TR" sz="1600" dirty="0">
                <a:latin typeface="Times New Roman" panose="02020603050405020304" pitchFamily="18" charset="0"/>
                <a:cs typeface="Times New Roman" panose="02020603050405020304" pitchFamily="18" charset="0"/>
              </a:rPr>
              <a:t>(18 yaşından büyükler için) </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8.) İşe Giriş Sağlık Raporu </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9.) Çalıştığı İş Yerinin GÜNCEL tarihli Vergi Levhası Fotokopisi</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10.) Ustasının Ustalık ve Usta Öğreticilik Belgesi Aslı ve Fotokopi ve Kaşesi </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11.) Usta Öğretici İş Yerinde Çalışansa En Son Ayın Maaş Bordrosu </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12.) Usta Öğretici işletme yetkilisi ise sigortasının başka yerde olup olmadığına dair belge</a:t>
            </a:r>
            <a:br>
              <a:rPr lang="tr-TR" sz="1600" dirty="0">
                <a:latin typeface="Times New Roman" panose="02020603050405020304" pitchFamily="18" charset="0"/>
                <a:cs typeface="Times New Roman" panose="02020603050405020304" pitchFamily="18" charset="0"/>
              </a:rPr>
            </a:br>
            <a:r>
              <a:rPr lang="tr-TR" sz="1600" dirty="0">
                <a:latin typeface="Times New Roman" panose="02020603050405020304" pitchFamily="18" charset="0"/>
                <a:cs typeface="Times New Roman" panose="02020603050405020304" pitchFamily="18" charset="0"/>
              </a:rPr>
              <a:t>(</a:t>
            </a:r>
            <a:r>
              <a:rPr lang="tr-TR" sz="1600" dirty="0" err="1">
                <a:latin typeface="Times New Roman" panose="02020603050405020304" pitchFamily="18" charset="0"/>
                <a:cs typeface="Times New Roman" panose="02020603050405020304" pitchFamily="18" charset="0"/>
              </a:rPr>
              <a:t>Müstehaklık</a:t>
            </a:r>
            <a:r>
              <a:rPr lang="tr-TR" sz="1600" dirty="0">
                <a:latin typeface="Times New Roman" panose="02020603050405020304" pitchFamily="18" charset="0"/>
                <a:cs typeface="Times New Roman" panose="02020603050405020304" pitchFamily="18" charset="0"/>
              </a:rPr>
              <a:t> Belgesi) </a:t>
            </a:r>
          </a:p>
          <a:p>
            <a:pPr>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13.) 11 ve 12.Sınıf  Öğrencileri İçin Staj Dosyası  </a:t>
            </a:r>
          </a:p>
          <a:p>
            <a:pPr>
              <a:buFont typeface="Wingdings" panose="05000000000000000000" pitchFamily="2" charset="2"/>
              <a:buChar char="v"/>
            </a:pPr>
            <a:endParaRPr lang="tr-TR" sz="1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tr-TR" sz="16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9</a:t>
            </a:fld>
            <a:endParaRPr lang="tr-TR"/>
          </a:p>
        </p:txBody>
      </p:sp>
      <p:sp>
        <p:nvSpPr>
          <p:cNvPr id="5" name="Text Box 104"/>
          <p:cNvSpPr txBox="1">
            <a:spLocks noChangeArrowheads="1"/>
          </p:cNvSpPr>
          <p:nvPr/>
        </p:nvSpPr>
        <p:spPr bwMode="auto">
          <a:xfrm>
            <a:off x="457200" y="188640"/>
            <a:ext cx="8067837" cy="792088"/>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shap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wrap="none" anchor="ctr"/>
          <a:lstStyle>
            <a:defPPr>
              <a:defRPr lang="tr-TR"/>
            </a:defPPr>
            <a:lvl1pPr algn="ctr" fontAlgn="ctr">
              <a:spcBef>
                <a:spcPct val="20000"/>
              </a:spcBef>
              <a:defRPr sz="2000" b="1">
                <a:solidFill>
                  <a:srgbClr val="404040"/>
                </a:solidFill>
                <a:latin typeface="Arial" panose="020B0604020202020204" pitchFamily="34" charset="0"/>
              </a:defRPr>
            </a:lvl1pPr>
          </a:lstStyle>
          <a:p>
            <a:r>
              <a:rPr lang="tr-TR" dirty="0"/>
              <a:t>MESLEKİ EĞİTİM MERKEZİ KAYITLARI İÇİN</a:t>
            </a:r>
          </a:p>
          <a:p>
            <a:r>
              <a:rPr lang="tr-TR" dirty="0"/>
              <a:t> GEREKLİ EVRAKLAR</a:t>
            </a:r>
          </a:p>
        </p:txBody>
      </p:sp>
    </p:spTree>
    <p:extLst>
      <p:ext uri="{BB962C8B-B14F-4D97-AF65-F5344CB8AC3E}">
        <p14:creationId xmlns:p14="http://schemas.microsoft.com/office/powerpoint/2010/main" val="20302863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2219</Words>
  <Application>Microsoft Office PowerPoint</Application>
  <PresentationFormat>Ekran Gösterisi (4:3)</PresentationFormat>
  <Paragraphs>655</Paragraphs>
  <Slides>22</Slides>
  <Notes>3</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22</vt:i4>
      </vt:variant>
    </vt:vector>
  </HeadingPairs>
  <TitlesOfParts>
    <vt:vector size="30" baseType="lpstr">
      <vt:lpstr>Arial</vt:lpstr>
      <vt:lpstr>Calibri</vt:lpstr>
      <vt:lpstr>Times New Roman</vt:lpstr>
      <vt:lpstr>Trebuchet MS</vt:lpstr>
      <vt:lpstr>Wingdings</vt:lpstr>
      <vt:lpstr>Wingdings 2</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NusaybinMesem</dc:creator>
  <cp:lastModifiedBy>NusaybinMesem</cp:lastModifiedBy>
  <cp:revision>1</cp:revision>
  <dcterms:modified xsi:type="dcterms:W3CDTF">2024-01-30T08:30:18Z</dcterms:modified>
</cp:coreProperties>
</file>